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55"/>
  </p:notesMasterIdLst>
  <p:sldIdLst>
    <p:sldId id="256" r:id="rId5"/>
    <p:sldId id="257" r:id="rId6"/>
    <p:sldId id="269" r:id="rId7"/>
    <p:sldId id="358" r:id="rId8"/>
    <p:sldId id="369" r:id="rId9"/>
    <p:sldId id="288" r:id="rId10"/>
    <p:sldId id="318" r:id="rId11"/>
    <p:sldId id="319" r:id="rId12"/>
    <p:sldId id="320" r:id="rId13"/>
    <p:sldId id="321" r:id="rId14"/>
    <p:sldId id="322" r:id="rId15"/>
    <p:sldId id="323" r:id="rId16"/>
    <p:sldId id="325" r:id="rId17"/>
    <p:sldId id="324" r:id="rId18"/>
    <p:sldId id="326" r:id="rId19"/>
    <p:sldId id="378" r:id="rId20"/>
    <p:sldId id="328" r:id="rId21"/>
    <p:sldId id="375" r:id="rId22"/>
    <p:sldId id="329" r:id="rId23"/>
    <p:sldId id="359" r:id="rId24"/>
    <p:sldId id="330" r:id="rId25"/>
    <p:sldId id="333" r:id="rId26"/>
    <p:sldId id="370" r:id="rId27"/>
    <p:sldId id="332" r:id="rId28"/>
    <p:sldId id="335" r:id="rId29"/>
    <p:sldId id="337" r:id="rId30"/>
    <p:sldId id="338" r:id="rId31"/>
    <p:sldId id="339" r:id="rId32"/>
    <p:sldId id="344" r:id="rId33"/>
    <p:sldId id="376" r:id="rId34"/>
    <p:sldId id="356" r:id="rId35"/>
    <p:sldId id="346" r:id="rId36"/>
    <p:sldId id="361" r:id="rId37"/>
    <p:sldId id="347" r:id="rId38"/>
    <p:sldId id="348" r:id="rId39"/>
    <p:sldId id="371" r:id="rId40"/>
    <p:sldId id="363" r:id="rId41"/>
    <p:sldId id="349" r:id="rId42"/>
    <p:sldId id="350" r:id="rId43"/>
    <p:sldId id="351" r:id="rId44"/>
    <p:sldId id="352" r:id="rId45"/>
    <p:sldId id="372" r:id="rId46"/>
    <p:sldId id="353" r:id="rId47"/>
    <p:sldId id="364" r:id="rId48"/>
    <p:sldId id="365" r:id="rId49"/>
    <p:sldId id="379" r:id="rId50"/>
    <p:sldId id="366" r:id="rId51"/>
    <p:sldId id="367" r:id="rId52"/>
    <p:sldId id="373" r:id="rId53"/>
    <p:sldId id="368" r:id="rId54"/>
  </p:sldIdLst>
  <p:sldSz cx="18288000" cy="10287000"/>
  <p:notesSz cx="6858000" cy="9144000"/>
  <p:embeddedFontLst>
    <p:embeddedFont>
      <p:font typeface="Konnect" panose="020B0604020202020204" charset="0"/>
      <p:regular r:id="rId56"/>
    </p:embeddedFont>
    <p:embeddedFont>
      <p:font typeface="Konnect 1" panose="020B0604020202020204" charset="0"/>
      <p:regular r:id="rId57"/>
      <p:bold r:id="rId58"/>
      <p:italic r:id="rId59"/>
      <p:boldItalic r:id="rId60"/>
    </p:embeddedFont>
    <p:embeddedFont>
      <p:font typeface="Konnect 2" panose="020B0604020202020204" charset="0"/>
      <p:regular r:id="rId61"/>
      <p:bold r:id="rId62"/>
      <p:italic r:id="rId63"/>
      <p:boldItalic r:id="rId64"/>
    </p:embeddedFont>
    <p:embeddedFont>
      <p:font typeface="Konnect Bold" panose="00000800000000000000" charset="0"/>
      <p:bold r:id="rId65"/>
    </p:embeddedFont>
    <p:embeddedFont>
      <p:font typeface="Konnect Medium" panose="00000600000000000000" charset="0"/>
      <p:regular r:id="rId66"/>
    </p:embeddedFont>
    <p:embeddedFont>
      <p:font typeface="Konnect Medium Italic" panose="00000600000000000000" charset="0"/>
      <p:italic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6622"/>
    <a:srgbClr val="681D4B"/>
    <a:srgbClr val="993759"/>
    <a:srgbClr val="FDB813"/>
    <a:srgbClr val="FFDD00"/>
    <a:srgbClr val="E131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99" autoAdjust="0"/>
    <p:restoredTop sz="94626" autoAdjust="0"/>
  </p:normalViewPr>
  <p:slideViewPr>
    <p:cSldViewPr>
      <p:cViewPr varScale="1">
        <p:scale>
          <a:sx n="53" d="100"/>
          <a:sy n="53" d="100"/>
        </p:scale>
        <p:origin x="292"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8.fntdata"/><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openxmlformats.org/officeDocument/2006/relationships/font" Target="fonts/font11.fntdata"/><Relationship Id="rId5" Type="http://schemas.openxmlformats.org/officeDocument/2006/relationships/slide" Target="slides/slide1.xml"/><Relationship Id="rId61"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7.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5.fntdata"/><Relationship Id="rId65"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D8827-63CC-4846-A88B-501E22727F1C}"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0DDCF-1A17-7A46-92B1-D82D154CB2CE}" type="slidenum">
              <a:rPr lang="en-US" smtClean="0"/>
              <a:t>‹#›</a:t>
            </a:fld>
            <a:endParaRPr lang="en-US"/>
          </a:p>
        </p:txBody>
      </p:sp>
    </p:spTree>
    <p:extLst>
      <p:ext uri="{BB962C8B-B14F-4D97-AF65-F5344CB8AC3E}">
        <p14:creationId xmlns:p14="http://schemas.microsoft.com/office/powerpoint/2010/main" val="4096835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who.int/publications/i/item/978-92-4-155038-3"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hyperlink" Target="https://lifeinmind.org.au/suicide-prevention/priority-populations/older-adult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independent.co.uk/life-style/health-and-families/longer-life-habits-routine-diet-exercise-b2381414.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unimelb.edu.au/newsroom/news/2020/may/australias-life-expectancy-stagnates,-inequality-widens-research"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health.harvard.edu/blog/why-men-often-die-earlier-than-women-201602199137"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health.harvard.edu/blog/if-you-are-happy-and-you-know-it-you-may-live-longer-2019101618020"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extranet.who.int/agefriendlyworld/wp-content/uploads/2014/06/WHO-Active-Ageing-Framework.pdf"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pubmed.ncbi.nlm.nih.gov/39126227/"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hyperlink" Target="https://www.ncbi.nlm.nih.gov/pmc/articles/PMC9008869/#bibr49-23337214221087023"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un.org/development/desa/ageing/uncategorized/2021/03/ageist-attitudes-held-by-half-of-the-worlds-population-cause-serious-social-and-economic-ills/#:~:text=Every%20second%20person%20in%20the,United%20Nations%20report%20on%20ageism."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who.int/news/item/29-09-2016-discrimination-and-negative-attitudes-about-ageing-are-bad-for-your-health"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hyperlink" Target="https://doi.org/10.1111/j.1467-8721.2009.01662.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doi.org/10.1111/j.1467-8721.2009.01662.x" TargetMode="External"/><Relationship Id="rId4" Type="http://schemas.openxmlformats.org/officeDocument/2006/relationships/hyperlink" Target="https://www.who.int/news/item/29-09-2016-discrimination-and-negative-attitudes-about-ageing-are-bad-for-your-health"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1016/j.tics.2023.03.010"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ww.who.int/data/gho/data/major-themes/health-and-well-being#:~:text=Mental%20health%20is%20an%20integral,socioeconomic%2C%20biological%20and%20environmental%20factors."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who.int/publications/i/item/9789240049338"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www.mentalhealth.org.uk/about-mental-health" TargetMode="External"/><Relationship Id="rId4" Type="http://schemas.openxmlformats.org/officeDocument/2006/relationships/hyperlink" Target="https://www.health.gov.au/topics/mental-health-and-suicide-prevention/about-mental-health"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healtheuniversity.ca/EN/CardiacCollege/Wellbeing/Stress_And_Sense_Of_Control/Pages/psychological-distress.aspx"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chrome-extension://efaidnbmnnnibpcajpcglclefindmkaj/https:/www.aihw.gov.au/getmedia/0ec5c782-8ef0-4c4a-a7af-e25a3beb59d7/aw15-6-4-mental-health-of-older-australians.pdf.aspx"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webmd.com/healthy-aging/mental-health-in-older-adult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chrome-extension://efaidnbmnnnibpcajpcglclefindmkaj/https:/www.aihw.gov.au/getmedia/0ec5c782-8ef0-4c4a-a7af-e25a3beb59d7/aw15-6-4-mental-health-of-older-australians.pdf.aspx"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hyperlink" Target="https://www.culturaldiversity.com.au/files/Culturally-Appropriate-Mental-Health-Support-for-Culturally-Diverse-Seniors-Practice-guide.pdf"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hi.health.nsw.gov.au/transcultural-mental-health-centre-tmhc/resources/community-mental-health-profiles-and-information-resources/older-people#:~:text=There%20are%20numerous%20factors%20that,lack%20of%20extended%20family%20support"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who.int/news-room/fact-sheets/detail/mental-health-strengthening-our-response"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hyperlink" Target="https://www.who.int/news-room/fact-sheets/detail/mental-health-strengthening-our-response"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hyperlink" Target="https://www.who.int/teams/social-determinants-of-health/demographic-change-and-healthy-ageing/age-friendly-environments"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doi.org/10.1016/j.mad.2020.111244"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doi.org/10.1186/s12877-022-02859-1"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hyperlink" Target="https://www.betterhealth.vic.gov.au/health/servicesandsupport/living-at-home-as-you-get-older"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who.int/news-room/fact-sheets/detail/mental-health-of-older-adults"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hyperlink" Target="https://psychology.org.au/for-members/publications/inpsych/2023/spring-2023/supporting-the-mental-health-of-australia-aged-c"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who.int/news-room/fact-sheets/detail/mental-health-of-older-adults"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hyperlink" Target="https://www.healthdirect.gov.au/older-people-and-mental-health"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nia.nih.gov/health/mental-and-emotional-health/depression-and-older-adult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www.nia.nih.gov/health/mental-and-emotional-health/depression-and-older-adults"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ifa.ngo/driving-our-agenda/ifas-commitment-to-older-people/"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www.webmd.com/healthy-aging/what-to-know-about-anxiety-in-older-adult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www.webmd.com/healthy-aging/what-to-know-about-anxiety-in-older-adult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linkedin.com/pulse/cultivating-patience-understanding-hidden-struggles-others-young-cugtc/"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mindfulambition.net/non-judgment/#:~:text=The%20last%20part%20of%20that,with%20every%20experience%20you%20have."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3" Type="http://schemas.openxmlformats.org/officeDocument/2006/relationships/hyperlink" Target="https://umatter.princeton.edu/connecting/listening"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https://jonathanmpham.com/en/self-awareness/emotional-intelligence/understanding-others/#The_Importance_of_Understanding_Other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positivepsychology.com/validation-in-therapy/"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who.int/news-room/fact-sheets/detail/ageing-and-health#:~:text=At%20the%20biological%20level%2C%20ageing,of%20disease%20and%20ultimately%20death."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theconversation.com/your-body-can-be-younger-than-you-are-heres-how-to-understand-and-improve-your-biological-age-211061"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https://www.abc.net.au/news/2023-08-06/running-marathons-in-your-80s/102693324"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novoslabs.com/mental-health-impact-on-longevity/#:~:text=The%20Impact%20of%20Mental%20Health,contributing%20to%20healthspan%20and%20longevity."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www.cancer.gov/publications/dictionaries/genetics-dictionary/def/genetic-predisposition"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46" b="346"/>
          <a:stretch>
            <a:fillRect/>
          </a:stretch>
        </p:blipFill>
        <p:spPr>
          <a:xfrm>
            <a:off x="-25400" y="9129212"/>
            <a:ext cx="18288000" cy="1157788"/>
          </a:xfrm>
          <a:prstGeom prst="rect">
            <a:avLst/>
          </a:prstGeom>
        </p:spPr>
      </p:pic>
      <p:pic>
        <p:nvPicPr>
          <p:cNvPr id="3" name="Picture 3"/>
          <p:cNvPicPr>
            <a:picLocks noChangeAspect="1"/>
          </p:cNvPicPr>
          <p:nvPr/>
        </p:nvPicPr>
        <p:blipFill>
          <a:blip r:embed="rId3"/>
          <a:srcRect/>
          <a:stretch>
            <a:fillRect/>
          </a:stretch>
        </p:blipFill>
        <p:spPr>
          <a:xfrm>
            <a:off x="1028700" y="1028700"/>
            <a:ext cx="4253659" cy="1351423"/>
          </a:xfrm>
          <a:prstGeom prst="rect">
            <a:avLst/>
          </a:prstGeom>
        </p:spPr>
      </p:pic>
      <p:sp>
        <p:nvSpPr>
          <p:cNvPr id="4" name="TextBox 4"/>
          <p:cNvSpPr txBox="1"/>
          <p:nvPr/>
        </p:nvSpPr>
        <p:spPr>
          <a:xfrm>
            <a:off x="2057400" y="4076700"/>
            <a:ext cx="14585447" cy="2641749"/>
          </a:xfrm>
          <a:prstGeom prst="rect">
            <a:avLst/>
          </a:prstGeom>
        </p:spPr>
        <p:txBody>
          <a:bodyPr lIns="0" tIns="0" rIns="0" bIns="0" rtlCol="0" anchor="t">
            <a:spAutoFit/>
          </a:bodyPr>
          <a:lstStyle/>
          <a:p>
            <a:pPr>
              <a:lnSpc>
                <a:spcPts val="10296"/>
              </a:lnSpc>
            </a:pPr>
            <a:r>
              <a:rPr lang="en-US" sz="8800" b="1" dirty="0">
                <a:solidFill>
                  <a:srgbClr val="000000"/>
                </a:solidFill>
                <a:latin typeface="Konnect Medium" panose="00000600000000000000" pitchFamily="50" charset="0"/>
              </a:rPr>
              <a:t>Mental Health &amp; Ageing: </a:t>
            </a:r>
            <a:r>
              <a:rPr lang="en-US" sz="6600" b="1" dirty="0">
                <a:solidFill>
                  <a:srgbClr val="000000"/>
                </a:solidFill>
                <a:latin typeface="Konnect Medium Italic" panose="00000600000000000000" pitchFamily="50" charset="0"/>
              </a:rPr>
              <a:t>Volunteer Training</a:t>
            </a:r>
            <a:endParaRPr lang="en-US" sz="6600" dirty="0">
              <a:solidFill>
                <a:srgbClr val="000000"/>
              </a:solidFill>
              <a:latin typeface="Konnect Medium Italic" panose="00000600000000000000" pitchFamily="5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DC455-5AA0-7E69-8F44-4F6942321EDD}"/>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B1241240-C518-348E-3512-FE59D64C6DCE}"/>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1F995F02-2F65-E454-6C8C-9F656E051F01}"/>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0E92B960-BEAD-0280-41C9-4420F16DCD80}"/>
              </a:ext>
            </a:extLst>
          </p:cNvPr>
          <p:cNvSpPr txBox="1"/>
          <p:nvPr/>
        </p:nvSpPr>
        <p:spPr>
          <a:xfrm>
            <a:off x="1368970" y="1913813"/>
            <a:ext cx="14929363" cy="7971413"/>
          </a:xfrm>
          <a:prstGeom prst="rect">
            <a:avLst/>
          </a:prstGeom>
          <a:noFill/>
        </p:spPr>
        <p:txBody>
          <a:bodyPr wrap="square">
            <a:spAutoFit/>
          </a:bodyPr>
          <a:lstStyle/>
          <a:p>
            <a:pPr>
              <a:lnSpc>
                <a:spcPct val="150000"/>
              </a:lnSpc>
            </a:pPr>
            <a:endParaRPr lang="en-US" sz="1000" dirty="0">
              <a:latin typeface="Konnect" panose="00000500000000000000" pitchFamily="50" charset="0"/>
            </a:endParaRPr>
          </a:p>
          <a:p>
            <a:pPr>
              <a:lnSpc>
                <a:spcPct val="150000"/>
              </a:lnSpc>
            </a:pPr>
            <a:r>
              <a:rPr lang="en-US" sz="2000" dirty="0">
                <a:latin typeface="Konnect Medium" panose="00000600000000000000" pitchFamily="50" charset="0"/>
              </a:rPr>
              <a:t>Mental and emotional state</a:t>
            </a:r>
          </a:p>
          <a:p>
            <a:pPr>
              <a:lnSpc>
                <a:spcPct val="150000"/>
              </a:lnSpc>
            </a:pPr>
            <a:r>
              <a:rPr lang="en-US" dirty="0">
                <a:latin typeface="Konnect" panose="00000500000000000000" pitchFamily="50" charset="0"/>
              </a:rPr>
              <a:t>Having a</a:t>
            </a:r>
            <a:r>
              <a:rPr lang="en-US" b="1" dirty="0">
                <a:latin typeface="Konnect" panose="00000500000000000000" pitchFamily="50" charset="0"/>
              </a:rPr>
              <a:t> significant mental health issue </a:t>
            </a:r>
            <a:r>
              <a:rPr lang="en-US" dirty="0">
                <a:latin typeface="Konnect" panose="00000500000000000000" pitchFamily="50" charset="0"/>
              </a:rPr>
              <a:t>may also affect our lifespan and health span. For example, </a:t>
            </a:r>
            <a:r>
              <a:rPr lang="en-US" b="1" dirty="0">
                <a:latin typeface="Konnect" panose="00000500000000000000" pitchFamily="50" charset="0"/>
              </a:rPr>
              <a:t>chronic stress increases the release of cortiso</a:t>
            </a:r>
            <a:r>
              <a:rPr lang="en-US" dirty="0">
                <a:latin typeface="Konnect" panose="00000500000000000000" pitchFamily="50" charset="0"/>
              </a:rPr>
              <a:t>l and while an episodic response to stress is a protective mechanism, </a:t>
            </a:r>
            <a:r>
              <a:rPr lang="en-US" b="1" dirty="0">
                <a:latin typeface="Konnect" panose="00000500000000000000" pitchFamily="50" charset="0"/>
              </a:rPr>
              <a:t>repeated and continued release </a:t>
            </a:r>
            <a:r>
              <a:rPr lang="en-US" dirty="0">
                <a:latin typeface="Konnect" panose="00000500000000000000" pitchFamily="50" charset="0"/>
              </a:rPr>
              <a:t>has been </a:t>
            </a:r>
            <a:r>
              <a:rPr lang="en-US" b="1" dirty="0">
                <a:latin typeface="Konnect" panose="00000500000000000000" pitchFamily="50" charset="0"/>
              </a:rPr>
              <a:t>linked to the onset </a:t>
            </a:r>
            <a:r>
              <a:rPr lang="en-US" dirty="0">
                <a:latin typeface="Konnect" panose="00000500000000000000" pitchFamily="50" charset="0"/>
              </a:rPr>
              <a:t>of several diseases, including </a:t>
            </a:r>
            <a:r>
              <a:rPr lang="en-US" b="1" dirty="0">
                <a:latin typeface="Konnect" panose="00000500000000000000" pitchFamily="50" charset="0"/>
              </a:rPr>
              <a:t>cardiovascular disease, cognitive impairment, and other chronic conditions.</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Additionally, having an </a:t>
            </a:r>
            <a:r>
              <a:rPr lang="en-US" b="1" dirty="0">
                <a:latin typeface="Konnect" panose="00000500000000000000" pitchFamily="50" charset="0"/>
              </a:rPr>
              <a:t>untreated mental illness can generate long-term impacts on physical health, reducing life expectancy </a:t>
            </a:r>
            <a:r>
              <a:rPr lang="en-US" dirty="0">
                <a:latin typeface="Konnect" panose="00000500000000000000" pitchFamily="50" charset="0"/>
              </a:rPr>
              <a:t>just as much as diabetes, smoking, and lack of exercise do. According to WHO, </a:t>
            </a:r>
            <a:r>
              <a:rPr lang="en-US" b="1" dirty="0">
                <a:latin typeface="Konnect" panose="00000500000000000000" pitchFamily="50" charset="0"/>
              </a:rPr>
              <a:t>serious mental health disorders can reduce life expectancy by 10-to-25-years</a:t>
            </a:r>
            <a:r>
              <a:rPr lang="en-US" dirty="0">
                <a:latin typeface="Konnect" panose="00000500000000000000" pitchFamily="50" charset="0"/>
              </a:rPr>
              <a:t>, which is the same as, or worse, than heavy smoking.</a:t>
            </a:r>
          </a:p>
          <a:p>
            <a:pPr>
              <a:lnSpc>
                <a:spcPct val="150000"/>
              </a:lnSpc>
            </a:pPr>
            <a:endParaRPr lang="en-US" dirty="0">
              <a:latin typeface="Konnect" panose="00000500000000000000" pitchFamily="50" charset="0"/>
            </a:endParaRPr>
          </a:p>
          <a:p>
            <a:pPr>
              <a:lnSpc>
                <a:spcPct val="150000"/>
              </a:lnSpc>
            </a:pPr>
            <a:r>
              <a:rPr lang="en-US" dirty="0">
                <a:solidFill>
                  <a:schemeClr val="accent6">
                    <a:lumMod val="75000"/>
                  </a:schemeClr>
                </a:solidFill>
                <a:latin typeface="Konnect" panose="00000500000000000000" pitchFamily="50" charset="0"/>
              </a:rPr>
              <a:t>		Males aged over 85 years have the highest suicide rate of all age groups (32.7 deaths per 100,000 persons in 2022).  In 		2022, females aged over 85 years had the highest suicide rate of all female age groups (10.6 per 100,000). The most 			common psychosocial risk factor associated with suicide deaths in those aged over 65 years was limitation of 			activities due to disability.</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r>
              <a:rPr lang="en-AU" sz="1400" dirty="0">
                <a:latin typeface="Konnect" panose="00000500000000000000" pitchFamily="50" charset="0"/>
              </a:rPr>
              <a:t>WHO. (2018). </a:t>
            </a:r>
            <a:r>
              <a:rPr lang="en-AU" sz="1400" i="1" u="sng" dirty="0">
                <a:latin typeface="Konnect" panose="00000500000000000000" pitchFamily="50" charset="0"/>
                <a:hlinkClick r:id="rId3"/>
              </a:rPr>
              <a:t>Management of physical health conditions in adults with severe mental disorders</a:t>
            </a:r>
            <a:endParaRPr lang="en-AU" sz="1400" i="1" u="sng" dirty="0">
              <a:latin typeface="Konnect" panose="00000500000000000000" pitchFamily="50" charset="0"/>
            </a:endParaRPr>
          </a:p>
          <a:p>
            <a:endParaRPr lang="en-AU" sz="500" i="1" u="sng" dirty="0">
              <a:latin typeface="Konnect" panose="00000500000000000000" pitchFamily="50" charset="0"/>
            </a:endParaRPr>
          </a:p>
          <a:p>
            <a:endParaRPr lang="en-AU" sz="500" dirty="0">
              <a:latin typeface="Konnect" panose="00000500000000000000" pitchFamily="50" charset="0"/>
            </a:endParaRPr>
          </a:p>
          <a:p>
            <a:r>
              <a:rPr lang="en-AU" sz="1400" dirty="0">
                <a:latin typeface="Konnect" panose="00000500000000000000" pitchFamily="50" charset="0"/>
              </a:rPr>
              <a:t>Life in Mind. (2023). </a:t>
            </a:r>
            <a:r>
              <a:rPr lang="en-AU" sz="1400" i="1" u="sng" dirty="0">
                <a:latin typeface="Konnect" panose="00000500000000000000" pitchFamily="50" charset="0"/>
                <a:hlinkClick r:id="rId4"/>
              </a:rPr>
              <a:t>Older Adults</a:t>
            </a:r>
            <a:endParaRPr lang="en-AU" sz="1400" dirty="0">
              <a:latin typeface="Konnect" panose="00000500000000000000" pitchFamily="50" charset="0"/>
            </a:endParaRPr>
          </a:p>
        </p:txBody>
      </p:sp>
      <p:pic>
        <p:nvPicPr>
          <p:cNvPr id="3" name="Picture 2">
            <a:extLst>
              <a:ext uri="{FF2B5EF4-FFF2-40B4-BE49-F238E27FC236}">
                <a16:creationId xmlns:a16="http://schemas.microsoft.com/office/drawing/2014/main" id="{D7A2AEAD-8F12-3C1A-10F3-B878EB1882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49920" y="5676900"/>
            <a:ext cx="1673941" cy="1673941"/>
          </a:xfrm>
          <a:prstGeom prst="rect">
            <a:avLst/>
          </a:prstGeom>
          <a:noFill/>
        </p:spPr>
      </p:pic>
    </p:spTree>
    <p:extLst>
      <p:ext uri="{BB962C8B-B14F-4D97-AF65-F5344CB8AC3E}">
        <p14:creationId xmlns:p14="http://schemas.microsoft.com/office/powerpoint/2010/main" val="903212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9EB6C-24A9-5693-D5C1-E3718A7768C0}"/>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34E39518-6ED9-91BF-8CA5-47E314D280F6}"/>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7A50F019-66D7-8421-E152-6D66D15BFC6C}"/>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pic>
        <p:nvPicPr>
          <p:cNvPr id="4" name="Picture 3">
            <a:extLst>
              <a:ext uri="{FF2B5EF4-FFF2-40B4-BE49-F238E27FC236}">
                <a16:creationId xmlns:a16="http://schemas.microsoft.com/office/drawing/2014/main" id="{CABE9B6D-637D-6FB1-66E6-2243D3780BAC}"/>
              </a:ext>
            </a:extLst>
          </p:cNvPr>
          <p:cNvPicPr>
            <a:picLocks noChangeAspect="1"/>
          </p:cNvPicPr>
          <p:nvPr/>
        </p:nvPicPr>
        <p:blipFill>
          <a:blip r:embed="rId3"/>
          <a:stretch>
            <a:fillRect/>
          </a:stretch>
        </p:blipFill>
        <p:spPr>
          <a:xfrm>
            <a:off x="6400800" y="4686300"/>
            <a:ext cx="5105400" cy="5105400"/>
          </a:xfrm>
          <a:prstGeom prst="rect">
            <a:avLst/>
          </a:prstGeom>
        </p:spPr>
      </p:pic>
      <p:sp>
        <p:nvSpPr>
          <p:cNvPr id="12" name="TextBox 11">
            <a:extLst>
              <a:ext uri="{FF2B5EF4-FFF2-40B4-BE49-F238E27FC236}">
                <a16:creationId xmlns:a16="http://schemas.microsoft.com/office/drawing/2014/main" id="{92CA441B-942A-C283-2D8E-CD70F4CB31A1}"/>
              </a:ext>
            </a:extLst>
          </p:cNvPr>
          <p:cNvSpPr txBox="1"/>
          <p:nvPr/>
        </p:nvSpPr>
        <p:spPr>
          <a:xfrm>
            <a:off x="1415537" y="2033076"/>
            <a:ext cx="15729463" cy="7729039"/>
          </a:xfrm>
          <a:prstGeom prst="rect">
            <a:avLst/>
          </a:prstGeom>
          <a:noFill/>
        </p:spPr>
        <p:txBody>
          <a:bodyPr wrap="square">
            <a:spAutoFit/>
          </a:bodyPr>
          <a:lstStyle/>
          <a:p>
            <a:pPr>
              <a:lnSpc>
                <a:spcPct val="150000"/>
              </a:lnSpc>
            </a:pPr>
            <a:r>
              <a:rPr lang="en-US" sz="2000" dirty="0">
                <a:latin typeface="Konnect Medium" panose="00000600000000000000" pitchFamily="50" charset="0"/>
              </a:rPr>
              <a:t>Lifestyle choices</a:t>
            </a:r>
          </a:p>
          <a:p>
            <a:pPr>
              <a:lnSpc>
                <a:spcPct val="150000"/>
              </a:lnSpc>
            </a:pPr>
            <a:r>
              <a:rPr lang="en-US" dirty="0">
                <a:latin typeface="Konnect" panose="00000500000000000000" pitchFamily="50" charset="0"/>
              </a:rPr>
              <a:t>Lifestyle choices such as </a:t>
            </a:r>
            <a:r>
              <a:rPr lang="en-US" b="1" dirty="0">
                <a:latin typeface="Konnect" panose="00000500000000000000" pitchFamily="50" charset="0"/>
              </a:rPr>
              <a:t>smoking, and a lack of exercise can impact lifespan and health span</a:t>
            </a:r>
            <a:r>
              <a:rPr lang="en-US" dirty="0">
                <a:latin typeface="Konnect" panose="00000500000000000000" pitchFamily="50" charset="0"/>
              </a:rPr>
              <a:t>. Indeed, </a:t>
            </a:r>
            <a:r>
              <a:rPr lang="en-US" b="1" dirty="0">
                <a:latin typeface="Konnect" panose="00000500000000000000" pitchFamily="50" charset="0"/>
              </a:rPr>
              <a:t>being sedentary, using opioids, and smoking </a:t>
            </a:r>
            <a:r>
              <a:rPr lang="en-US" dirty="0">
                <a:latin typeface="Konnect" panose="00000500000000000000" pitchFamily="50" charset="0"/>
              </a:rPr>
              <a:t>have the biggest negative impact on lifespan leading to a 30-45 per cent higher risk of death.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As well, </a:t>
            </a:r>
            <a:r>
              <a:rPr lang="en-US" b="1" dirty="0">
                <a:latin typeface="Konnect" panose="00000500000000000000" pitchFamily="50" charset="0"/>
              </a:rPr>
              <a:t>stress, binge drinking, poor diet, and poor sleep hygiene </a:t>
            </a:r>
            <a:r>
              <a:rPr lang="en-US" dirty="0">
                <a:latin typeface="Konnect" panose="00000500000000000000" pitchFamily="50" charset="0"/>
              </a:rPr>
              <a:t>are all associated with around a 20 per cent increase in the risk of death.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But lifestyle choices aren’t just about diet and exercise, it’s </a:t>
            </a:r>
            <a:r>
              <a:rPr lang="en-US" b="1" dirty="0">
                <a:latin typeface="Konnect" panose="00000500000000000000" pitchFamily="50" charset="0"/>
              </a:rPr>
              <a:t>also about our social selves </a:t>
            </a:r>
            <a:r>
              <a:rPr lang="en-US" dirty="0">
                <a:latin typeface="Konnect" panose="00000500000000000000" pitchFamily="50" charset="0"/>
              </a:rPr>
              <a:t>with research finding that </a:t>
            </a:r>
            <a:r>
              <a:rPr lang="en-US" b="1" dirty="0">
                <a:latin typeface="Konnect" panose="00000500000000000000" pitchFamily="50" charset="0"/>
              </a:rPr>
              <a:t>loneliness may be the biggest threat to survival and longevity,</a:t>
            </a:r>
            <a:r>
              <a:rPr lang="en-US" dirty="0">
                <a:latin typeface="Konnect" panose="00000500000000000000" pitchFamily="50" charset="0"/>
              </a:rPr>
              <a:t> with feelings of </a:t>
            </a:r>
            <a:r>
              <a:rPr lang="en-US" b="1" dirty="0">
                <a:latin typeface="Konnect" panose="00000500000000000000" pitchFamily="50" charset="0"/>
              </a:rPr>
              <a:t>loneliness directly impairing the immune system</a:t>
            </a:r>
            <a:r>
              <a:rPr lang="en-US" dirty="0">
                <a:latin typeface="Konnect" panose="00000500000000000000" pitchFamily="50" charset="0"/>
              </a:rPr>
              <a:t>, making us </a:t>
            </a:r>
            <a:r>
              <a:rPr lang="en-US" b="1" dirty="0">
                <a:latin typeface="Konnect" panose="00000500000000000000" pitchFamily="50" charset="0"/>
              </a:rPr>
              <a:t>less resistant to diseases and infections.</a:t>
            </a:r>
          </a:p>
          <a:p>
            <a:pPr>
              <a:lnSpc>
                <a:spcPct val="150000"/>
              </a:lnSpc>
            </a:pPr>
            <a:endParaRPr lang="en-US"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r>
              <a:rPr lang="en-AU" sz="1400" dirty="0">
                <a:latin typeface="Konnect" panose="00000500000000000000" pitchFamily="50" charset="0"/>
              </a:rPr>
              <a:t>Independent. (2023). </a:t>
            </a:r>
            <a:r>
              <a:rPr lang="en-AU" sz="1400" i="1" u="sng" dirty="0">
                <a:latin typeface="Konnect" panose="00000500000000000000" pitchFamily="50" charset="0"/>
                <a:hlinkClick r:id="rId4"/>
              </a:rPr>
              <a:t>Scientists share the 8 habits that could take 20 off your life.</a:t>
            </a:r>
            <a:r>
              <a:rPr lang="en-US" sz="1400" dirty="0">
                <a:solidFill>
                  <a:schemeClr val="accent6">
                    <a:lumMod val="75000"/>
                  </a:schemeClr>
                </a:solidFill>
                <a:latin typeface="Konnect" panose="00000500000000000000" pitchFamily="50" charset="0"/>
              </a:rPr>
              <a:t>		</a:t>
            </a:r>
            <a:endParaRPr lang="en-AU" sz="1400" dirty="0">
              <a:latin typeface="Konnect" panose="00000500000000000000" pitchFamily="50" charset="0"/>
            </a:endParaRPr>
          </a:p>
        </p:txBody>
      </p:sp>
    </p:spTree>
    <p:extLst>
      <p:ext uri="{BB962C8B-B14F-4D97-AF65-F5344CB8AC3E}">
        <p14:creationId xmlns:p14="http://schemas.microsoft.com/office/powerpoint/2010/main" val="12327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5E532-BF96-9D7A-3CEB-BE5308C4561B}"/>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6539C9E8-ACAB-BA1E-B818-DB0F95725F69}"/>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D6D58B26-1604-19A1-9CD0-204ED7A0E8B1}"/>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D51E5E06-F5C9-043E-6F84-D2F416D87E77}"/>
              </a:ext>
            </a:extLst>
          </p:cNvPr>
          <p:cNvSpPr txBox="1"/>
          <p:nvPr/>
        </p:nvSpPr>
        <p:spPr>
          <a:xfrm>
            <a:off x="1377437" y="2193621"/>
            <a:ext cx="14776963" cy="7832914"/>
          </a:xfrm>
          <a:prstGeom prst="rect">
            <a:avLst/>
          </a:prstGeom>
          <a:noFill/>
        </p:spPr>
        <p:txBody>
          <a:bodyPr wrap="square">
            <a:spAutoFit/>
          </a:bodyPr>
          <a:lstStyle/>
          <a:p>
            <a:pPr>
              <a:lnSpc>
                <a:spcPct val="150000"/>
              </a:lnSpc>
            </a:pPr>
            <a:r>
              <a:rPr lang="en-US" sz="2000" dirty="0">
                <a:latin typeface="Konnect Medium" panose="00000600000000000000" pitchFamily="50" charset="0"/>
              </a:rPr>
              <a:t>Socioeconomic inequality</a:t>
            </a:r>
          </a:p>
          <a:p>
            <a:pPr>
              <a:lnSpc>
                <a:spcPct val="150000"/>
              </a:lnSpc>
            </a:pPr>
            <a:r>
              <a:rPr lang="en-US" dirty="0">
                <a:latin typeface="Konnect" panose="00000500000000000000" pitchFamily="50" charset="0"/>
              </a:rPr>
              <a:t>Our socioeconomic status across the lifespan can also significantly impact our longevity and health span, when financial resources are insufficient to meet basic living needs, such as adequate heating, appropriate clothing, adequate nutrition, and access to medical care and other services. </a:t>
            </a:r>
          </a:p>
          <a:p>
            <a:pPr>
              <a:lnSpc>
                <a:spcPct val="150000"/>
              </a:lnSpc>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The gap in life expectancy between the richest 1% and poorest 1% </a:t>
            </a:r>
            <a:r>
              <a:rPr lang="en-US" dirty="0">
                <a:latin typeface="Konnect" panose="00000500000000000000" pitchFamily="50" charset="0"/>
              </a:rPr>
              <a:t>of individuals was found to be:</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14.6 years (95% CI, 14.4 to 14.8 years) for men, and</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10.1 years (95% CI, 9.9 to 10.3 years) for women .</a:t>
            </a:r>
          </a:p>
          <a:p>
            <a:pPr>
              <a:lnSpc>
                <a:spcPct val="150000"/>
              </a:lnSpc>
            </a:pPr>
            <a:endParaRPr lang="en-US" sz="8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endParaRPr lang="en-US" sz="1400" dirty="0">
              <a:solidFill>
                <a:schemeClr val="accent6">
                  <a:lumMod val="75000"/>
                </a:schemeClr>
              </a:solidFill>
              <a:latin typeface="Konnect" panose="00000500000000000000" pitchFamily="50" charset="0"/>
            </a:endParaRPr>
          </a:p>
          <a:p>
            <a:endParaRPr lang="en-AU" sz="1400" dirty="0">
              <a:latin typeface="Konnect" panose="00000500000000000000" pitchFamily="50" charset="0"/>
            </a:endParaRPr>
          </a:p>
          <a:p>
            <a:r>
              <a:rPr lang="en-AU" sz="1400" dirty="0">
                <a:latin typeface="Konnect" panose="00000500000000000000" pitchFamily="50" charset="0"/>
              </a:rPr>
              <a:t>University of Melbourne. (2020). </a:t>
            </a:r>
            <a:r>
              <a:rPr lang="en-AU" sz="1400" i="1" u="sng" dirty="0">
                <a:latin typeface="Konnect" panose="00000500000000000000" pitchFamily="50" charset="0"/>
                <a:hlinkClick r:id="rId3"/>
              </a:rPr>
              <a:t>Australia’s life expectancy stagnates, inequality widens: research.</a:t>
            </a:r>
            <a:endParaRPr lang="en-AU" sz="1400" i="1" u="sng" dirty="0">
              <a:latin typeface="Konnect" panose="00000500000000000000" pitchFamily="50" charset="0"/>
            </a:endParaRPr>
          </a:p>
          <a:p>
            <a:endParaRPr lang="en-AU" sz="500" dirty="0">
              <a:latin typeface="Konnect" panose="00000500000000000000" pitchFamily="50" charset="0"/>
            </a:endParaRPr>
          </a:p>
        </p:txBody>
      </p:sp>
    </p:spTree>
    <p:extLst>
      <p:ext uri="{BB962C8B-B14F-4D97-AF65-F5344CB8AC3E}">
        <p14:creationId xmlns:p14="http://schemas.microsoft.com/office/powerpoint/2010/main" val="1892205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C01A0-8669-47AB-071E-6FEC0C1BC22F}"/>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8A467F85-4385-712A-7FFA-C1BF727BDA33}"/>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5FBCAA8C-0941-F719-70A0-DD40315C5228}"/>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pic>
        <p:nvPicPr>
          <p:cNvPr id="2" name="Picture 1">
            <a:extLst>
              <a:ext uri="{FF2B5EF4-FFF2-40B4-BE49-F238E27FC236}">
                <a16:creationId xmlns:a16="http://schemas.microsoft.com/office/drawing/2014/main" id="{1C5C6F5C-DBCD-C552-4E91-F18F32F6CB14}"/>
              </a:ext>
            </a:extLst>
          </p:cNvPr>
          <p:cNvPicPr>
            <a:picLocks noChangeAspect="1"/>
          </p:cNvPicPr>
          <p:nvPr/>
        </p:nvPicPr>
        <p:blipFill>
          <a:blip r:embed="rId3"/>
          <a:stretch>
            <a:fillRect/>
          </a:stretch>
        </p:blipFill>
        <p:spPr>
          <a:xfrm>
            <a:off x="6172200" y="6425932"/>
            <a:ext cx="4974968" cy="3319505"/>
          </a:xfrm>
          <a:prstGeom prst="rect">
            <a:avLst/>
          </a:prstGeom>
        </p:spPr>
      </p:pic>
      <p:sp>
        <p:nvSpPr>
          <p:cNvPr id="12" name="TextBox 11">
            <a:extLst>
              <a:ext uri="{FF2B5EF4-FFF2-40B4-BE49-F238E27FC236}">
                <a16:creationId xmlns:a16="http://schemas.microsoft.com/office/drawing/2014/main" id="{F12A7F1B-BDC3-E92A-0574-39BBF36D6207}"/>
              </a:ext>
            </a:extLst>
          </p:cNvPr>
          <p:cNvSpPr txBox="1"/>
          <p:nvPr/>
        </p:nvSpPr>
        <p:spPr>
          <a:xfrm>
            <a:off x="1377437" y="2095500"/>
            <a:ext cx="14319763" cy="8056052"/>
          </a:xfrm>
          <a:prstGeom prst="rect">
            <a:avLst/>
          </a:prstGeom>
          <a:noFill/>
        </p:spPr>
        <p:txBody>
          <a:bodyPr wrap="square">
            <a:spAutoFit/>
          </a:bodyPr>
          <a:lstStyle/>
          <a:p>
            <a:pPr>
              <a:lnSpc>
                <a:spcPct val="150000"/>
              </a:lnSpc>
            </a:pPr>
            <a:r>
              <a:rPr lang="en-US" sz="2000" dirty="0">
                <a:latin typeface="Konnect Medium" panose="00000600000000000000" pitchFamily="50" charset="0"/>
              </a:rPr>
              <a:t>Gender</a:t>
            </a:r>
          </a:p>
          <a:p>
            <a:pPr>
              <a:lnSpc>
                <a:spcPct val="150000"/>
              </a:lnSpc>
            </a:pPr>
            <a:r>
              <a:rPr lang="en-US" dirty="0">
                <a:latin typeface="Konnect" panose="00000500000000000000" pitchFamily="50" charset="0"/>
              </a:rPr>
              <a:t>It has long been known that </a:t>
            </a:r>
            <a:r>
              <a:rPr lang="en-US" b="1" dirty="0">
                <a:latin typeface="Konnect" panose="00000500000000000000" pitchFamily="50" charset="0"/>
              </a:rPr>
              <a:t>the lifespan of women is, on average, almost 8% longer than men's</a:t>
            </a:r>
            <a:r>
              <a:rPr lang="en-US" dirty="0">
                <a:latin typeface="Konnect" panose="00000500000000000000" pitchFamily="50" charset="0"/>
              </a:rPr>
              <a:t>. In fact, 57% of the population aged 65 and older are female, while </a:t>
            </a:r>
            <a:r>
              <a:rPr lang="en-US" b="1" dirty="0">
                <a:latin typeface="Konnect" panose="00000500000000000000" pitchFamily="50" charset="0"/>
              </a:rPr>
              <a:t>by the age of 85, 67% of the population is female.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There are a range of reasons why researchers believe this may occur, including that:</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Men are 50% more likely than women to die of heart disease</a:t>
            </a:r>
            <a:r>
              <a:rPr lang="en-US" dirty="0">
                <a:latin typeface="Konnect" panose="00000500000000000000" pitchFamily="50" charset="0"/>
              </a:rPr>
              <a:t>.</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Men commit suicide more often than women </a:t>
            </a:r>
            <a:r>
              <a:rPr lang="en-US" dirty="0">
                <a:latin typeface="Konnect" panose="00000500000000000000" pitchFamily="50" charset="0"/>
              </a:rPr>
              <a:t>(this is true even though depression is considered more common among women and women make more non-fatal suicide attempts).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Men are less socially connected</a:t>
            </a:r>
            <a:r>
              <a:rPr lang="en-US" dirty="0">
                <a:latin typeface="Konnect" panose="00000500000000000000" pitchFamily="50" charset="0"/>
              </a:rPr>
              <a:t>, having fewer and weaker social connections which increases mortality.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Men are far more likely to skip routine health screens </a:t>
            </a:r>
            <a:r>
              <a:rPr lang="en-US" dirty="0">
                <a:latin typeface="Konnect" panose="00000500000000000000" pitchFamily="50" charset="0"/>
              </a:rPr>
              <a:t>and are far less likely than women to have seen a doctor of any kind during a 12-month period.</a:t>
            </a:r>
          </a:p>
          <a:p>
            <a:endParaRPr lang="en-US" sz="1400" dirty="0">
              <a:solidFill>
                <a:schemeClr val="accent6">
                  <a:lumMod val="75000"/>
                </a:schemeClr>
              </a:solidFill>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500" dirty="0">
              <a:latin typeface="Konnect" panose="00000500000000000000" pitchFamily="50" charset="0"/>
            </a:endParaRPr>
          </a:p>
          <a:p>
            <a:endParaRPr lang="en-AU" sz="1400" dirty="0">
              <a:latin typeface="Konnect" panose="00000500000000000000" pitchFamily="50" charset="0"/>
            </a:endParaRPr>
          </a:p>
          <a:p>
            <a:r>
              <a:rPr lang="en-AU" sz="1400" dirty="0">
                <a:latin typeface="Konnect" panose="00000500000000000000" pitchFamily="50" charset="0"/>
              </a:rPr>
              <a:t>Harvard Education Publishing. (2020). </a:t>
            </a:r>
            <a:r>
              <a:rPr lang="en-AU" sz="1400" i="1" u="sng" dirty="0">
                <a:latin typeface="Konnect" panose="00000500000000000000" pitchFamily="50" charset="0"/>
                <a:hlinkClick r:id="rId4"/>
              </a:rPr>
              <a:t>Why men often die earlier than women</a:t>
            </a:r>
            <a:r>
              <a:rPr lang="en-AU" sz="1400" i="1" dirty="0">
                <a:latin typeface="Konnect" panose="00000500000000000000" pitchFamily="50" charset="0"/>
              </a:rPr>
              <a:t>. </a:t>
            </a:r>
            <a:endParaRPr lang="en-AU" sz="1400" dirty="0">
              <a:latin typeface="Konnect" panose="00000500000000000000" pitchFamily="50" charset="0"/>
            </a:endParaRPr>
          </a:p>
        </p:txBody>
      </p:sp>
    </p:spTree>
    <p:extLst>
      <p:ext uri="{BB962C8B-B14F-4D97-AF65-F5344CB8AC3E}">
        <p14:creationId xmlns:p14="http://schemas.microsoft.com/office/powerpoint/2010/main" val="4185214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1D459-9B01-4D28-F2F9-29B54149A72A}"/>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C1A9D22C-5AE0-A52B-7387-D1138CCB895B}"/>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288A6F3C-3A62-2D0E-2D89-409D034CEF04}"/>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323BA6B2-A637-8DDB-A0B8-29031ECC1646}"/>
              </a:ext>
            </a:extLst>
          </p:cNvPr>
          <p:cNvSpPr txBox="1"/>
          <p:nvPr/>
        </p:nvSpPr>
        <p:spPr>
          <a:xfrm>
            <a:off x="1377437" y="2019300"/>
            <a:ext cx="15753372" cy="8098371"/>
          </a:xfrm>
          <a:prstGeom prst="rect">
            <a:avLst/>
          </a:prstGeom>
          <a:noFill/>
        </p:spPr>
        <p:txBody>
          <a:bodyPr wrap="square">
            <a:spAutoFit/>
          </a:bodyPr>
          <a:lstStyle/>
          <a:p>
            <a:pPr>
              <a:lnSpc>
                <a:spcPct val="150000"/>
              </a:lnSpc>
            </a:pPr>
            <a:r>
              <a:rPr lang="en-US" sz="2000" dirty="0">
                <a:latin typeface="Konnect Medium" panose="00000600000000000000" pitchFamily="50" charset="0"/>
              </a:rPr>
              <a:t>Attitude</a:t>
            </a:r>
          </a:p>
          <a:p>
            <a:pPr>
              <a:lnSpc>
                <a:spcPct val="150000"/>
              </a:lnSpc>
            </a:pPr>
            <a:r>
              <a:rPr lang="en-US" dirty="0">
                <a:latin typeface="Konnect" panose="00000500000000000000" pitchFamily="50" charset="0"/>
              </a:rPr>
              <a:t>Research around positive and negative attitudes/optimism and pessimism have continually shown that </a:t>
            </a:r>
            <a:r>
              <a:rPr lang="en-US" b="1" dirty="0">
                <a:latin typeface="Konnect" panose="00000500000000000000" pitchFamily="50" charset="0"/>
              </a:rPr>
              <a:t>those of us with positive attitudes as we age outlive those with negative attitudes.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This is because </a:t>
            </a:r>
            <a:r>
              <a:rPr lang="en-US" b="1" dirty="0">
                <a:latin typeface="Konnect" panose="00000500000000000000" pitchFamily="50" charset="0"/>
              </a:rPr>
              <a:t>optimistic people have been found to have a reduced risk of heart disease, stroke, and declines in lung capacity and function.</a:t>
            </a:r>
            <a:r>
              <a:rPr lang="en-US" dirty="0">
                <a:latin typeface="Konnect" panose="00000500000000000000" pitchFamily="50" charset="0"/>
              </a:rPr>
              <a:t> Optimism is also associated with a </a:t>
            </a:r>
            <a:r>
              <a:rPr lang="en-US" b="1" dirty="0">
                <a:latin typeface="Konnect" panose="00000500000000000000" pitchFamily="50" charset="0"/>
              </a:rPr>
              <a:t>lower risk of early death from cancer and infection</a:t>
            </a:r>
            <a:r>
              <a:rPr lang="en-US" dirty="0">
                <a:latin typeface="Konnect" panose="00000500000000000000" pitchFamily="50" charset="0"/>
              </a:rPr>
              <a:t>.</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Again, it’s not just a reduced risk of disease that affords optimists a longer life, with research suggesting that </a:t>
            </a:r>
            <a:r>
              <a:rPr lang="en-US" b="1" dirty="0">
                <a:latin typeface="Konnect" panose="00000500000000000000" pitchFamily="50" charset="0"/>
              </a:rPr>
              <a:t>positive thinking about ageing itself, can increase our will to live, making us more resilient to illness and more proactive about our health. </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AU" sz="1400" dirty="0">
                <a:latin typeface="Konnect" panose="00000500000000000000" pitchFamily="50" charset="0"/>
              </a:rPr>
              <a:t>Harvard Education Publishing. (2019). </a:t>
            </a:r>
            <a:r>
              <a:rPr lang="en-AU" sz="1400" i="1" u="sng" dirty="0">
                <a:latin typeface="Konnect" panose="00000500000000000000" pitchFamily="50" charset="0"/>
                <a:hlinkClick r:id="rId3"/>
              </a:rPr>
              <a:t>If you are happy and you know it…you may live longer.</a:t>
            </a:r>
            <a:endParaRPr lang="en-US" sz="1400" dirty="0">
              <a:latin typeface="Konnect" panose="00000500000000000000" pitchFamily="50" charset="0"/>
            </a:endParaRPr>
          </a:p>
        </p:txBody>
      </p:sp>
      <p:pic>
        <p:nvPicPr>
          <p:cNvPr id="2" name="Picture 1">
            <a:extLst>
              <a:ext uri="{FF2B5EF4-FFF2-40B4-BE49-F238E27FC236}">
                <a16:creationId xmlns:a16="http://schemas.microsoft.com/office/drawing/2014/main" id="{A2D67C63-8335-CA76-73BB-E91A149B53D9}"/>
              </a:ext>
            </a:extLst>
          </p:cNvPr>
          <p:cNvPicPr>
            <a:picLocks noChangeAspect="1"/>
          </p:cNvPicPr>
          <p:nvPr/>
        </p:nvPicPr>
        <p:blipFill>
          <a:blip r:embed="rId4"/>
          <a:stretch>
            <a:fillRect/>
          </a:stretch>
        </p:blipFill>
        <p:spPr>
          <a:xfrm>
            <a:off x="5943600" y="5829300"/>
            <a:ext cx="6114410" cy="3057204"/>
          </a:xfrm>
          <a:prstGeom prst="rect">
            <a:avLst/>
          </a:prstGeom>
        </p:spPr>
      </p:pic>
    </p:spTree>
    <p:extLst>
      <p:ext uri="{BB962C8B-B14F-4D97-AF65-F5344CB8AC3E}">
        <p14:creationId xmlns:p14="http://schemas.microsoft.com/office/powerpoint/2010/main" val="2086631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BD69A-000E-DBFE-7E2D-1F0A85E40B80}"/>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DE27DC3C-298D-93B0-28CD-6E3760E323FD}"/>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8C97B47B-FC4D-37BB-1E40-8339B6D4C6C2}"/>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pic>
        <p:nvPicPr>
          <p:cNvPr id="3" name="Picture 2">
            <a:extLst>
              <a:ext uri="{FF2B5EF4-FFF2-40B4-BE49-F238E27FC236}">
                <a16:creationId xmlns:a16="http://schemas.microsoft.com/office/drawing/2014/main" id="{AB154336-C583-BC1F-C81D-EF082F70F02B}"/>
              </a:ext>
            </a:extLst>
          </p:cNvPr>
          <p:cNvPicPr>
            <a:picLocks noChangeAspect="1"/>
          </p:cNvPicPr>
          <p:nvPr/>
        </p:nvPicPr>
        <p:blipFill>
          <a:blip r:embed="rId3"/>
          <a:stretch>
            <a:fillRect/>
          </a:stretch>
        </p:blipFill>
        <p:spPr>
          <a:xfrm>
            <a:off x="4267200" y="3403338"/>
            <a:ext cx="8799317" cy="5204825"/>
          </a:xfrm>
          <a:prstGeom prst="rect">
            <a:avLst/>
          </a:prstGeom>
        </p:spPr>
      </p:pic>
      <p:sp>
        <p:nvSpPr>
          <p:cNvPr id="12" name="TextBox 11">
            <a:extLst>
              <a:ext uri="{FF2B5EF4-FFF2-40B4-BE49-F238E27FC236}">
                <a16:creationId xmlns:a16="http://schemas.microsoft.com/office/drawing/2014/main" id="{96901C2F-C58F-B155-EAF8-EF088DEB818D}"/>
              </a:ext>
            </a:extLst>
          </p:cNvPr>
          <p:cNvSpPr txBox="1"/>
          <p:nvPr/>
        </p:nvSpPr>
        <p:spPr>
          <a:xfrm>
            <a:off x="1396487" y="2247900"/>
            <a:ext cx="15234163" cy="4062651"/>
          </a:xfrm>
          <a:prstGeom prst="rect">
            <a:avLst/>
          </a:prstGeom>
          <a:noFill/>
        </p:spPr>
        <p:txBody>
          <a:bodyPr wrap="square">
            <a:spAutoFit/>
          </a:bodyPr>
          <a:lstStyle/>
          <a:p>
            <a:r>
              <a:rPr lang="en-US" sz="4400" b="1" dirty="0">
                <a:latin typeface="Konnect Bold" panose="00000800000000000000" pitchFamily="50" charset="0"/>
              </a:rPr>
              <a:t>Section 2: What is Successful Ageing?</a:t>
            </a:r>
            <a:endParaRPr lang="en-US" sz="44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p:txBody>
      </p:sp>
    </p:spTree>
    <p:extLst>
      <p:ext uri="{BB962C8B-B14F-4D97-AF65-F5344CB8AC3E}">
        <p14:creationId xmlns:p14="http://schemas.microsoft.com/office/powerpoint/2010/main" val="2540422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0406-A25D-FD47-2315-7C6A4DFC1430}"/>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A4A6FB79-8BAE-474C-0696-8387F46DF1B6}"/>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3AB6EF98-CDEF-4006-A16E-4B3FD9C0DE49}"/>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1ED62B2B-7EFD-AA27-6375-6A96EA34200C}"/>
              </a:ext>
            </a:extLst>
          </p:cNvPr>
          <p:cNvSpPr txBox="1"/>
          <p:nvPr/>
        </p:nvSpPr>
        <p:spPr>
          <a:xfrm>
            <a:off x="1377438" y="1943100"/>
            <a:ext cx="15767562" cy="8359981"/>
          </a:xfrm>
          <a:prstGeom prst="rect">
            <a:avLst/>
          </a:prstGeom>
          <a:noFill/>
        </p:spPr>
        <p:txBody>
          <a:bodyPr wrap="square">
            <a:spAutoFit/>
          </a:bodyPr>
          <a:lstStyle/>
          <a:p>
            <a:r>
              <a:rPr lang="en-US" sz="3200" b="1" dirty="0">
                <a:latin typeface="Konnect Bold" panose="00000800000000000000" pitchFamily="50" charset="0"/>
              </a:rPr>
              <a:t>Successful ageing</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One of the fundamental definitions of successful or active ageing sits around </a:t>
            </a:r>
            <a:r>
              <a:rPr lang="en-US" b="1" dirty="0">
                <a:latin typeface="Konnect" panose="00000500000000000000" pitchFamily="50" charset="0"/>
              </a:rPr>
              <a:t>our ability, as we get older, to develop new skills to effectively adapt to the changes and demands that come with the ageing process.</a:t>
            </a:r>
          </a:p>
          <a:p>
            <a:pPr>
              <a:lnSpc>
                <a:spcPct val="150000"/>
              </a:lnSpc>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Active ageing</a:t>
            </a:r>
            <a:r>
              <a:rPr lang="en-US" dirty="0">
                <a:latin typeface="Konnect" panose="00000500000000000000" pitchFamily="50" charset="0"/>
              </a:rPr>
              <a:t>, as defined by the World Health </a:t>
            </a:r>
            <a:r>
              <a:rPr lang="en-US" dirty="0" err="1">
                <a:latin typeface="Konnect" panose="00000500000000000000" pitchFamily="50" charset="0"/>
              </a:rPr>
              <a:t>Organisation</a:t>
            </a:r>
            <a:r>
              <a:rPr lang="en-US" dirty="0">
                <a:latin typeface="Konnect" panose="00000500000000000000" pitchFamily="50" charset="0"/>
              </a:rPr>
              <a:t> (WHO), is a framework with three core areas: </a:t>
            </a:r>
            <a:r>
              <a:rPr lang="en-US" b="1" dirty="0">
                <a:latin typeface="Konnect" panose="00000500000000000000" pitchFamily="50" charset="0"/>
              </a:rPr>
              <a:t>health, participation, and security</a:t>
            </a:r>
            <a:r>
              <a:rPr lang="en-US" dirty="0">
                <a:latin typeface="Konnect" panose="00000500000000000000" pitchFamily="50" charset="0"/>
              </a:rPr>
              <a:t>.</a:t>
            </a:r>
          </a:p>
          <a:p>
            <a:pPr>
              <a:lnSpc>
                <a:spcPct val="150000"/>
              </a:lnSpc>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Health </a:t>
            </a:r>
          </a:p>
          <a:p>
            <a:pPr>
              <a:lnSpc>
                <a:spcPct val="150000"/>
              </a:lnSpc>
            </a:pPr>
            <a:r>
              <a:rPr lang="en-US" dirty="0">
                <a:latin typeface="Konnect" panose="00000500000000000000" pitchFamily="50" charset="0"/>
              </a:rPr>
              <a:t>Extending healthy life expectancy and </a:t>
            </a:r>
            <a:r>
              <a:rPr lang="en-US" b="1" dirty="0">
                <a:latin typeface="Konnect" panose="00000500000000000000" pitchFamily="50" charset="0"/>
              </a:rPr>
              <a:t>reducing the risk of chronic disease and frailty</a:t>
            </a:r>
            <a:r>
              <a:rPr lang="en-US" dirty="0">
                <a:latin typeface="Konnect" panose="00000500000000000000" pitchFamily="50" charset="0"/>
              </a:rPr>
              <a:t>. This focuses on </a:t>
            </a:r>
            <a:r>
              <a:rPr lang="en-US" b="1" dirty="0">
                <a:latin typeface="Konnect" panose="00000500000000000000" pitchFamily="50" charset="0"/>
              </a:rPr>
              <a:t>physical activity, nutrition, and preventative healthcare.</a:t>
            </a:r>
          </a:p>
          <a:p>
            <a:pPr>
              <a:lnSpc>
                <a:spcPct val="150000"/>
              </a:lnSpc>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Participation </a:t>
            </a:r>
          </a:p>
          <a:p>
            <a:pPr>
              <a:lnSpc>
                <a:spcPct val="150000"/>
              </a:lnSpc>
            </a:pPr>
            <a:r>
              <a:rPr lang="en-US" dirty="0">
                <a:latin typeface="Konnect" panose="00000500000000000000" pitchFamily="50" charset="0"/>
              </a:rPr>
              <a:t>Continuing to contribute to the workforce, family, and community through </a:t>
            </a:r>
            <a:r>
              <a:rPr lang="en-US" b="1" dirty="0">
                <a:latin typeface="Konnect" panose="00000500000000000000" pitchFamily="50" charset="0"/>
              </a:rPr>
              <a:t>volunteering, social connection, and lifelong learning.</a:t>
            </a:r>
          </a:p>
          <a:p>
            <a:pPr>
              <a:lnSpc>
                <a:spcPct val="150000"/>
              </a:lnSpc>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Security </a:t>
            </a:r>
          </a:p>
          <a:p>
            <a:pPr>
              <a:lnSpc>
                <a:spcPct val="150000"/>
              </a:lnSpc>
            </a:pPr>
            <a:r>
              <a:rPr lang="en-US" dirty="0">
                <a:latin typeface="Konnect" panose="00000500000000000000" pitchFamily="50" charset="0"/>
              </a:rPr>
              <a:t>Ensuring adequate </a:t>
            </a:r>
            <a:r>
              <a:rPr lang="en-US" b="1" dirty="0">
                <a:latin typeface="Konnect" panose="00000500000000000000" pitchFamily="50" charset="0"/>
              </a:rPr>
              <a:t>protection, dignity, and care </a:t>
            </a:r>
            <a:r>
              <a:rPr lang="en-US" dirty="0">
                <a:latin typeface="Konnect" panose="00000500000000000000" pitchFamily="50" charset="0"/>
              </a:rPr>
              <a:t>for older adults as their physical or cognitive needs change.</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Within this definition, </a:t>
            </a:r>
            <a:r>
              <a:rPr lang="en-US" b="1" dirty="0">
                <a:latin typeface="Konnect" panose="00000500000000000000" pitchFamily="50" charset="0"/>
              </a:rPr>
              <a:t>everyone can experience healthy ageing, and it doesn’t mean being free of disease or infirmity. </a:t>
            </a:r>
            <a:r>
              <a:rPr lang="en-US" dirty="0">
                <a:latin typeface="Konnect" panose="00000500000000000000" pitchFamily="50" charset="0"/>
              </a:rPr>
              <a:t>Indeed, </a:t>
            </a:r>
            <a:r>
              <a:rPr lang="en-US" b="1" dirty="0">
                <a:latin typeface="Konnect" panose="00000500000000000000" pitchFamily="50" charset="0"/>
              </a:rPr>
              <a:t>many older adults have one or more health conditions that, when well controlled, have little influence on wellbeing</a:t>
            </a:r>
            <a:r>
              <a:rPr lang="en-US" dirty="0">
                <a:latin typeface="Konnect" panose="00000500000000000000" pitchFamily="50" charset="0"/>
              </a:rPr>
              <a:t>. Instead, healthy ageing is the </a:t>
            </a:r>
            <a:r>
              <a:rPr lang="en-US" b="1" dirty="0">
                <a:latin typeface="Konnect" panose="00000500000000000000" pitchFamily="50" charset="0"/>
              </a:rPr>
              <a:t>process of developing and maintaining the functional ability </a:t>
            </a:r>
            <a:r>
              <a:rPr lang="en-US" dirty="0">
                <a:latin typeface="Konnect" panose="00000500000000000000" pitchFamily="50" charset="0"/>
              </a:rPr>
              <a:t>that enables wellbeing in older age.</a:t>
            </a: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AU" sz="1400" dirty="0">
                <a:latin typeface="Konnect" panose="00000500000000000000" pitchFamily="50" charset="0"/>
              </a:rPr>
              <a:t>World Health Organisation. (2002) </a:t>
            </a:r>
            <a:r>
              <a:rPr lang="en-AU" sz="1400" i="1" dirty="0">
                <a:latin typeface="Konnect" panose="00000500000000000000" pitchFamily="50" charset="0"/>
                <a:hlinkClick r:id="rId3"/>
              </a:rPr>
              <a:t>Active Ageing: A Policy Framework.</a:t>
            </a:r>
            <a:endParaRPr lang="en-AU" sz="1400" i="1" dirty="0">
              <a:latin typeface="Konnect" panose="00000500000000000000" pitchFamily="50" charset="0"/>
            </a:endParaRPr>
          </a:p>
        </p:txBody>
      </p:sp>
    </p:spTree>
    <p:extLst>
      <p:ext uri="{BB962C8B-B14F-4D97-AF65-F5344CB8AC3E}">
        <p14:creationId xmlns:p14="http://schemas.microsoft.com/office/powerpoint/2010/main" val="1098478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64B3E-E03D-0BD0-04A0-7844F37C63EE}"/>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2E7328E5-9857-AD0B-30DB-C96C97E56157}"/>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F5121C2B-415D-D142-E2F8-7022274BFE8F}"/>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DDCB4B94-49C5-53C0-0A1D-3015D6652B41}"/>
              </a:ext>
            </a:extLst>
          </p:cNvPr>
          <p:cNvSpPr txBox="1"/>
          <p:nvPr/>
        </p:nvSpPr>
        <p:spPr>
          <a:xfrm>
            <a:off x="1377437" y="2029819"/>
            <a:ext cx="15767563" cy="7802136"/>
          </a:xfrm>
          <a:prstGeom prst="rect">
            <a:avLst/>
          </a:prstGeom>
          <a:noFill/>
        </p:spPr>
        <p:txBody>
          <a:bodyPr wrap="square">
            <a:spAutoFit/>
          </a:bodyPr>
          <a:lstStyle/>
          <a:p>
            <a:r>
              <a:rPr lang="en-US" sz="3200" dirty="0">
                <a:latin typeface="Konnect Bold" panose="00000800000000000000" pitchFamily="50" charset="0"/>
              </a:rPr>
              <a:t>Elements of successful ageing</a:t>
            </a:r>
            <a:endParaRPr lang="en-US" sz="3200" dirty="0">
              <a:latin typeface="Konnect" panose="00000500000000000000" pitchFamily="50" charset="0"/>
            </a:endParaRPr>
          </a:p>
          <a:p>
            <a:pPr>
              <a:lnSpc>
                <a:spcPct val="150000"/>
              </a:lnSpc>
            </a:pPr>
            <a:r>
              <a:rPr lang="en-US" dirty="0">
                <a:latin typeface="Konnect" panose="00000500000000000000" pitchFamily="50" charset="0"/>
              </a:rPr>
              <a:t>In recent research on successful ageing </a:t>
            </a:r>
            <a:r>
              <a:rPr lang="en-US" b="1" dirty="0">
                <a:latin typeface="Konnect" panose="00000500000000000000" pitchFamily="50" charset="0"/>
              </a:rPr>
              <a:t>six key themes</a:t>
            </a:r>
            <a:r>
              <a:rPr lang="en-US" dirty="0">
                <a:latin typeface="Konnect" panose="00000500000000000000" pitchFamily="50" charset="0"/>
              </a:rPr>
              <a:t> have been identified including:</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Being </a:t>
            </a:r>
            <a:r>
              <a:rPr lang="en-US" b="1" dirty="0">
                <a:latin typeface="Konnect" panose="00000500000000000000" pitchFamily="50" charset="0"/>
              </a:rPr>
              <a:t>actively engaged and independent</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Being </a:t>
            </a:r>
            <a:r>
              <a:rPr lang="en-US" b="1" dirty="0">
                <a:latin typeface="Konnect" panose="00000500000000000000" pitchFamily="50" charset="0"/>
              </a:rPr>
              <a:t>physically active </a:t>
            </a:r>
            <a:r>
              <a:rPr lang="en-US" dirty="0">
                <a:latin typeface="Konnect" panose="00000500000000000000" pitchFamily="50" charset="0"/>
              </a:rPr>
              <a:t>and having sound wellbeing</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Having </a:t>
            </a:r>
            <a:r>
              <a:rPr lang="en-US" b="1" dirty="0">
                <a:latin typeface="Konnect" panose="00000500000000000000" pitchFamily="50" charset="0"/>
              </a:rPr>
              <a:t>resilience and a sense of acceptance</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Having </a:t>
            </a:r>
            <a:r>
              <a:rPr lang="en-US" b="1" dirty="0">
                <a:latin typeface="Konnect" panose="00000500000000000000" pitchFamily="50" charset="0"/>
              </a:rPr>
              <a:t>social-emotional connection </a:t>
            </a:r>
            <a:r>
              <a:rPr lang="en-US" dirty="0">
                <a:latin typeface="Konnect" panose="00000500000000000000" pitchFamily="50" charset="0"/>
              </a:rPr>
              <a:t>and support</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Promoting and maintaining </a:t>
            </a:r>
            <a:r>
              <a:rPr lang="en-US" dirty="0">
                <a:latin typeface="Konnect" panose="00000500000000000000" pitchFamily="50" charset="0"/>
              </a:rPr>
              <a:t>good health </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Being </a:t>
            </a:r>
            <a:r>
              <a:rPr lang="en-US" b="1" dirty="0">
                <a:latin typeface="Konnect" panose="00000500000000000000" pitchFamily="50" charset="0"/>
              </a:rPr>
              <a:t>mentally healthy and cognitively sound</a:t>
            </a:r>
            <a:r>
              <a:rPr lang="en-US" dirty="0">
                <a:latin typeface="Konnect" panose="00000500000000000000" pitchFamily="50" charset="0"/>
              </a:rPr>
              <a:t>.</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Essentially, </a:t>
            </a:r>
            <a:r>
              <a:rPr lang="en-US" b="1" dirty="0">
                <a:latin typeface="Konnect" panose="00000500000000000000" pitchFamily="50" charset="0"/>
              </a:rPr>
              <a:t>when we have a sense of purpose, a positive attitude toward ageing, the ability to adapt to inevitable change, a level of independence, and a good support network </a:t>
            </a:r>
            <a:r>
              <a:rPr lang="en-US" dirty="0">
                <a:latin typeface="Konnect" panose="00000500000000000000" pitchFamily="50" charset="0"/>
              </a:rPr>
              <a:t>we can continue to engage with the world and keep our sense of self. And while there are many ways we can age successfully, </a:t>
            </a:r>
            <a:r>
              <a:rPr lang="en-US" b="1" dirty="0">
                <a:latin typeface="Konnect" panose="00000500000000000000" pitchFamily="50" charset="0"/>
              </a:rPr>
              <a:t>there are also barriers to ageing well </a:t>
            </a:r>
            <a:r>
              <a:rPr lang="en-US" dirty="0">
                <a:latin typeface="Konnect" panose="00000500000000000000" pitchFamily="50" charset="0"/>
              </a:rPr>
              <a:t>that can make it difficult to adapt and maintain a sense of purpose. We will look at these barriers next. </a:t>
            </a:r>
          </a:p>
          <a:p>
            <a:pPr>
              <a:lnSpc>
                <a:spcPct val="150000"/>
              </a:lnSpc>
            </a:pPr>
            <a:endParaRPr lang="en-US"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r>
              <a:rPr lang="en-AU" sz="1400" dirty="0">
                <a:latin typeface="Konnect" panose="00000500000000000000" pitchFamily="50" charset="0"/>
              </a:rPr>
              <a:t>Burton E, Teater B, </a:t>
            </a:r>
            <a:r>
              <a:rPr lang="en-AU" sz="1400" dirty="0" err="1">
                <a:latin typeface="Konnect" panose="00000500000000000000" pitchFamily="50" charset="0"/>
              </a:rPr>
              <a:t>Chonody</a:t>
            </a:r>
            <a:r>
              <a:rPr lang="en-AU" sz="1400" dirty="0">
                <a:latin typeface="Konnect" panose="00000500000000000000" pitchFamily="50" charset="0"/>
              </a:rPr>
              <a:t> J, Alford S. </a:t>
            </a:r>
            <a:r>
              <a:rPr lang="en-AU" sz="1400" i="1" dirty="0">
                <a:latin typeface="Konnect" panose="00000500000000000000" pitchFamily="50" charset="0"/>
                <a:hlinkClick r:id="rId3"/>
              </a:rPr>
              <a:t>What Does It Mean to Successfully Age?: Multinational Study of Older Adults' Perceptions</a:t>
            </a:r>
            <a:r>
              <a:rPr lang="en-AU" sz="1400" dirty="0">
                <a:latin typeface="Konnect" panose="00000500000000000000" pitchFamily="50" charset="0"/>
              </a:rPr>
              <a:t>. Gerontologist. 2024 Oct 1;64(10):gnae102. </a:t>
            </a:r>
            <a:r>
              <a:rPr lang="en-AU" sz="1400" dirty="0" err="1">
                <a:latin typeface="Konnect" panose="00000500000000000000" pitchFamily="50" charset="0"/>
              </a:rPr>
              <a:t>doi</a:t>
            </a:r>
            <a:r>
              <a:rPr lang="en-AU" sz="1400" dirty="0">
                <a:latin typeface="Konnect" panose="00000500000000000000" pitchFamily="50" charset="0"/>
              </a:rPr>
              <a:t>: 10.1093/</a:t>
            </a:r>
            <a:r>
              <a:rPr lang="en-AU" sz="1400" dirty="0" err="1">
                <a:latin typeface="Konnect" panose="00000500000000000000" pitchFamily="50" charset="0"/>
              </a:rPr>
              <a:t>geront</a:t>
            </a:r>
            <a:r>
              <a:rPr lang="en-AU" sz="1400" dirty="0">
                <a:latin typeface="Konnect" panose="00000500000000000000" pitchFamily="50" charset="0"/>
              </a:rPr>
              <a:t>/gnae102. PMID: 39126227; PMCID: PMC11407851.</a:t>
            </a:r>
            <a:endParaRPr lang="en-AU" sz="1400" i="1" dirty="0">
              <a:latin typeface="Konnect" panose="00000500000000000000" pitchFamily="50" charset="0"/>
            </a:endParaRPr>
          </a:p>
        </p:txBody>
      </p:sp>
      <p:pic>
        <p:nvPicPr>
          <p:cNvPr id="2" name="Picture 1">
            <a:extLst>
              <a:ext uri="{FF2B5EF4-FFF2-40B4-BE49-F238E27FC236}">
                <a16:creationId xmlns:a16="http://schemas.microsoft.com/office/drawing/2014/main" id="{E162CF35-D972-E506-BB17-FCB1C9CEBB74}"/>
              </a:ext>
            </a:extLst>
          </p:cNvPr>
          <p:cNvPicPr>
            <a:picLocks noChangeAspect="1"/>
          </p:cNvPicPr>
          <p:nvPr/>
        </p:nvPicPr>
        <p:blipFill>
          <a:blip r:embed="rId4"/>
          <a:stretch>
            <a:fillRect/>
          </a:stretch>
        </p:blipFill>
        <p:spPr>
          <a:xfrm>
            <a:off x="11430000" y="2048869"/>
            <a:ext cx="4352925" cy="4352925"/>
          </a:xfrm>
          <a:prstGeom prst="rect">
            <a:avLst/>
          </a:prstGeom>
        </p:spPr>
      </p:pic>
    </p:spTree>
    <p:extLst>
      <p:ext uri="{BB962C8B-B14F-4D97-AF65-F5344CB8AC3E}">
        <p14:creationId xmlns:p14="http://schemas.microsoft.com/office/powerpoint/2010/main" val="673072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C2710-19F6-3293-15BC-2C56A0D12733}"/>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33B9EEF3-93B9-BB7F-1556-70D671B3D57F}"/>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C9AE55EC-E6CF-8F8E-F9B9-4AC54EFED200}"/>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593FF251-A204-44B4-564F-6363AB2E9F14}"/>
              </a:ext>
            </a:extLst>
          </p:cNvPr>
          <p:cNvSpPr txBox="1"/>
          <p:nvPr/>
        </p:nvSpPr>
        <p:spPr>
          <a:xfrm>
            <a:off x="1377437" y="2029819"/>
            <a:ext cx="14929363" cy="7956024"/>
          </a:xfrm>
          <a:prstGeom prst="rect">
            <a:avLst/>
          </a:prstGeom>
          <a:noFill/>
        </p:spPr>
        <p:txBody>
          <a:bodyPr wrap="square">
            <a:spAutoFit/>
          </a:bodyPr>
          <a:lstStyle/>
          <a:p>
            <a:r>
              <a:rPr lang="en-US" sz="3200" b="1" dirty="0">
                <a:latin typeface="Konnect Bold" panose="00000800000000000000" pitchFamily="50" charset="0"/>
              </a:rPr>
              <a:t>Barriers to successful ageing</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One of the most significant barriers to successful ageing is the </a:t>
            </a:r>
            <a:r>
              <a:rPr lang="en-US" b="1" dirty="0">
                <a:latin typeface="Konnect" panose="00000500000000000000" pitchFamily="50" charset="0"/>
              </a:rPr>
              <a:t>decline in the valuing of older adults over the past century. </a:t>
            </a:r>
          </a:p>
          <a:p>
            <a:pPr>
              <a:lnSpc>
                <a:spcPct val="150000"/>
              </a:lnSpc>
            </a:pPr>
            <a:endParaRPr lang="en-US" sz="800" b="1" dirty="0">
              <a:latin typeface="Konnect" panose="00000500000000000000" pitchFamily="50" charset="0"/>
            </a:endParaRPr>
          </a:p>
          <a:p>
            <a:pPr>
              <a:lnSpc>
                <a:spcPct val="150000"/>
              </a:lnSpc>
            </a:pPr>
            <a:r>
              <a:rPr lang="en-US" b="1" dirty="0">
                <a:latin typeface="Konnect" panose="00000500000000000000" pitchFamily="50" charset="0"/>
              </a:rPr>
              <a:t>Since </a:t>
            </a:r>
            <a:r>
              <a:rPr lang="en-US" b="1" dirty="0" err="1">
                <a:latin typeface="Konnect" panose="00000500000000000000" pitchFamily="50" charset="0"/>
              </a:rPr>
              <a:t>industrialisation</a:t>
            </a:r>
            <a:r>
              <a:rPr lang="en-US" b="1" dirty="0">
                <a:latin typeface="Konnect" panose="00000500000000000000" pitchFamily="50" charset="0"/>
              </a:rPr>
              <a:t> and </a:t>
            </a:r>
            <a:r>
              <a:rPr lang="en-US" b="1" dirty="0" err="1">
                <a:latin typeface="Konnect" panose="00000500000000000000" pitchFamily="50" charset="0"/>
              </a:rPr>
              <a:t>modernisation</a:t>
            </a:r>
            <a:r>
              <a:rPr lang="en-US" dirty="0">
                <a:latin typeface="Konnect" panose="00000500000000000000" pitchFamily="50" charset="0"/>
              </a:rPr>
              <a:t>, the attitudes of modern and developed societies have become </a:t>
            </a:r>
            <a:r>
              <a:rPr lang="en-US" b="1" dirty="0">
                <a:latin typeface="Konnect" panose="00000500000000000000" pitchFamily="50" charset="0"/>
              </a:rPr>
              <a:t>primarily ageist</a:t>
            </a:r>
            <a:r>
              <a:rPr lang="en-US" dirty="0">
                <a:latin typeface="Konnect" panose="00000500000000000000" pitchFamily="50" charset="0"/>
              </a:rPr>
              <a:t>, with recent research finding that </a:t>
            </a:r>
            <a:r>
              <a:rPr lang="en-US" b="1" dirty="0">
                <a:latin typeface="Konnect" panose="00000500000000000000" pitchFamily="50" charset="0"/>
              </a:rPr>
              <a:t>ageism is a significant issue in the mental health of older adults.</a:t>
            </a:r>
          </a:p>
          <a:p>
            <a:pPr>
              <a:lnSpc>
                <a:spcPct val="150000"/>
              </a:lnSpc>
            </a:pPr>
            <a:endParaRPr lang="en-US" sz="800" dirty="0">
              <a:latin typeface="Konnect" panose="00000500000000000000" pitchFamily="50" charset="0"/>
            </a:endParaRPr>
          </a:p>
          <a:p>
            <a:pPr>
              <a:lnSpc>
                <a:spcPct val="150000"/>
              </a:lnSpc>
            </a:pPr>
            <a:r>
              <a:rPr lang="en-US" sz="2000" dirty="0">
                <a:latin typeface="Konnect Medium" panose="00000600000000000000" pitchFamily="50" charset="0"/>
              </a:rPr>
              <a:t>Ageism</a:t>
            </a:r>
          </a:p>
          <a:p>
            <a:pPr>
              <a:lnSpc>
                <a:spcPct val="150000"/>
              </a:lnSpc>
            </a:pPr>
            <a:r>
              <a:rPr lang="en-US" dirty="0">
                <a:latin typeface="Konnect" panose="00000500000000000000" pitchFamily="50" charset="0"/>
              </a:rPr>
              <a:t>According to a recent United Nations report on ageism, </a:t>
            </a:r>
            <a:r>
              <a:rPr lang="en-US" b="1" dirty="0">
                <a:latin typeface="Konnect" panose="00000500000000000000" pitchFamily="50" charset="0"/>
              </a:rPr>
              <a:t>approximately every other person in the world holds ageist attitudes</a:t>
            </a:r>
            <a:r>
              <a:rPr lang="en-US" dirty="0">
                <a:latin typeface="Konnect" panose="00000500000000000000" pitchFamily="50" charset="0"/>
              </a:rPr>
              <a:t>, creating an entrenched challenge for society and older adults themselves.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In the study, </a:t>
            </a:r>
            <a:r>
              <a:rPr lang="en-US" b="1" dirty="0">
                <a:latin typeface="Konnect" panose="00000500000000000000" pitchFamily="50" charset="0"/>
              </a:rPr>
              <a:t>more than 83 000 respondents in 57 countries were asked about their attitudes to older people </a:t>
            </a:r>
            <a:r>
              <a:rPr lang="en-US" dirty="0">
                <a:latin typeface="Konnect" panose="00000500000000000000" pitchFamily="50" charset="0"/>
              </a:rPr>
              <a:t>across all age groups, </a:t>
            </a:r>
            <a:r>
              <a:rPr lang="en-US" b="1" dirty="0">
                <a:latin typeface="Konnect" panose="00000500000000000000" pitchFamily="50" charset="0"/>
              </a:rPr>
              <a:t>with the lowest levels of respect found in the highest income countries.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And while the data confirms that ageism is extremely common in society, </a:t>
            </a:r>
            <a:r>
              <a:rPr lang="en-US" b="1" dirty="0">
                <a:latin typeface="Konnect" panose="00000500000000000000" pitchFamily="50" charset="0"/>
              </a:rPr>
              <a:t>most of us are completely unaware of the subconscious stereotypes we hold about older people </a:t>
            </a:r>
            <a:r>
              <a:rPr lang="en-US" dirty="0">
                <a:latin typeface="Konnect" panose="00000500000000000000" pitchFamily="50" charset="0"/>
              </a:rPr>
              <a:t>and how these manifest in the way we treat the older adults around us.</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r>
              <a:rPr lang="en-AU" sz="1400" dirty="0">
                <a:latin typeface="Konnect" panose="00000500000000000000" pitchFamily="50" charset="0"/>
              </a:rPr>
              <a:t>Kang H, Kim H. </a:t>
            </a:r>
            <a:r>
              <a:rPr lang="en-AU" sz="1400" i="1" dirty="0">
                <a:latin typeface="Konnect" panose="00000500000000000000" pitchFamily="50" charset="0"/>
              </a:rPr>
              <a:t>Ageism and Psychological Well-Being Among Older Adults: A Systematic Review</a:t>
            </a:r>
            <a:r>
              <a:rPr lang="en-AU" sz="1400" dirty="0">
                <a:latin typeface="Konnect" panose="00000500000000000000" pitchFamily="50" charset="0"/>
              </a:rPr>
              <a:t>. </a:t>
            </a:r>
            <a:r>
              <a:rPr lang="en-AU" sz="1400" dirty="0" err="1">
                <a:latin typeface="Konnect" panose="00000500000000000000" pitchFamily="50" charset="0"/>
              </a:rPr>
              <a:t>Gerontol</a:t>
            </a:r>
            <a:r>
              <a:rPr lang="en-AU" sz="1400" dirty="0">
                <a:latin typeface="Konnect" panose="00000500000000000000" pitchFamily="50" charset="0"/>
              </a:rPr>
              <a:t> Geriatrics Med. 2022 Apr 11;8:23337214221087023. </a:t>
            </a:r>
            <a:r>
              <a:rPr lang="en-AU" sz="1400" u="sng" dirty="0" err="1">
                <a:latin typeface="Konnect" panose="00000500000000000000" pitchFamily="50" charset="0"/>
                <a:hlinkClick r:id="rId3"/>
              </a:rPr>
              <a:t>doi</a:t>
            </a:r>
            <a:r>
              <a:rPr lang="en-AU" sz="1400" u="sng" dirty="0">
                <a:latin typeface="Konnect" panose="00000500000000000000" pitchFamily="50" charset="0"/>
                <a:hlinkClick r:id="rId3"/>
              </a:rPr>
              <a:t>: 10.1177/23337214221087023.</a:t>
            </a:r>
            <a:endParaRPr lang="en-AU" sz="1400" u="sng" dirty="0">
              <a:latin typeface="Konnect" panose="00000500000000000000" pitchFamily="50" charset="0"/>
            </a:endParaRPr>
          </a:p>
          <a:p>
            <a:endParaRPr lang="en-AU" sz="500" dirty="0">
              <a:latin typeface="Konnect" panose="00000500000000000000" pitchFamily="50" charset="0"/>
            </a:endParaRPr>
          </a:p>
          <a:p>
            <a:r>
              <a:rPr lang="en-AU" sz="1400" dirty="0">
                <a:latin typeface="Konnect" panose="00000500000000000000" pitchFamily="50" charset="0"/>
              </a:rPr>
              <a:t>United Nations. Department of Economic and Social Affairs Ageing. (2021). </a:t>
            </a:r>
            <a:r>
              <a:rPr lang="en-AU" sz="1400" i="1" u="sng" dirty="0">
                <a:latin typeface="Konnect" panose="00000500000000000000" pitchFamily="50" charset="0"/>
                <a:hlinkClick r:id="rId4"/>
              </a:rPr>
              <a:t>Global Report on Ageism.</a:t>
            </a:r>
            <a:endParaRPr lang="en-AU" sz="1400" i="1" dirty="0">
              <a:latin typeface="Konnect" panose="00000500000000000000" pitchFamily="50" charset="0"/>
            </a:endParaRPr>
          </a:p>
        </p:txBody>
      </p:sp>
    </p:spTree>
    <p:extLst>
      <p:ext uri="{BB962C8B-B14F-4D97-AF65-F5344CB8AC3E}">
        <p14:creationId xmlns:p14="http://schemas.microsoft.com/office/powerpoint/2010/main" val="2775408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03BBE-482B-4BCF-6048-FA648090D3C0}"/>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D605A081-A232-FAE7-E39F-0BC6859E4577}"/>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B9C1C5CA-F294-91F9-45DD-A280C2EC3C6F}"/>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A216B295-FCCE-F700-F1EF-999BD70057AD}"/>
              </a:ext>
            </a:extLst>
          </p:cNvPr>
          <p:cNvSpPr txBox="1"/>
          <p:nvPr/>
        </p:nvSpPr>
        <p:spPr>
          <a:xfrm>
            <a:off x="1377437" y="2171700"/>
            <a:ext cx="9290563" cy="7325082"/>
          </a:xfrm>
          <a:prstGeom prst="rect">
            <a:avLst/>
          </a:prstGeom>
          <a:noFill/>
        </p:spPr>
        <p:txBody>
          <a:bodyPr wrap="square">
            <a:spAutoFit/>
          </a:bodyPr>
          <a:lstStyle/>
          <a:p>
            <a:pPr>
              <a:lnSpc>
                <a:spcPct val="150000"/>
              </a:lnSpc>
            </a:pPr>
            <a:r>
              <a:rPr lang="en-US" sz="2000" dirty="0">
                <a:latin typeface="Konnect Medium" panose="00000600000000000000" pitchFamily="50" charset="0"/>
              </a:rPr>
              <a:t>Self-directed ageism</a:t>
            </a:r>
          </a:p>
          <a:p>
            <a:pPr>
              <a:lnSpc>
                <a:spcPct val="150000"/>
              </a:lnSpc>
            </a:pPr>
            <a:r>
              <a:rPr lang="en-US" dirty="0">
                <a:latin typeface="Konnect" panose="00000500000000000000" pitchFamily="50" charset="0"/>
              </a:rPr>
              <a:t>One of the problems that has been identified around </a:t>
            </a:r>
            <a:r>
              <a:rPr lang="en-US" b="1" dirty="0">
                <a:latin typeface="Konnect" panose="00000500000000000000" pitchFamily="50" charset="0"/>
              </a:rPr>
              <a:t>entrenched societal ageism</a:t>
            </a:r>
            <a:r>
              <a:rPr lang="en-US" dirty="0">
                <a:latin typeface="Konnect" panose="00000500000000000000" pitchFamily="50" charset="0"/>
              </a:rPr>
              <a:t> is that it </a:t>
            </a:r>
            <a:r>
              <a:rPr lang="en-US" b="1" dirty="0">
                <a:latin typeface="Konnect" panose="00000500000000000000" pitchFamily="50" charset="0"/>
              </a:rPr>
              <a:t>can easily be turned inward </a:t>
            </a:r>
            <a:r>
              <a:rPr lang="en-US" dirty="0">
                <a:latin typeface="Konnect" panose="00000500000000000000" pitchFamily="50" charset="0"/>
              </a:rPr>
              <a:t>and become self-directed. This </a:t>
            </a:r>
            <a:r>
              <a:rPr lang="en-US" b="1" dirty="0">
                <a:latin typeface="Konnect" panose="00000500000000000000" pitchFamily="50" charset="0"/>
              </a:rPr>
              <a:t>significantly impacts our sense of self and our overall mental health and wellbeing</a:t>
            </a:r>
            <a:r>
              <a:rPr lang="en-US" dirty="0">
                <a:latin typeface="Konnect" panose="00000500000000000000" pitchFamily="50" charset="0"/>
              </a:rPr>
              <a:t>.  Indeed:</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Research has found that </a:t>
            </a:r>
            <a:r>
              <a:rPr lang="en-US" b="1" dirty="0">
                <a:latin typeface="Konnect" panose="00000500000000000000" pitchFamily="50" charset="0"/>
              </a:rPr>
              <a:t>older people who feel a burden to others perceive their lives to be less valuable</a:t>
            </a:r>
            <a:r>
              <a:rPr lang="en-US" dirty="0">
                <a:latin typeface="Konnect" panose="00000500000000000000" pitchFamily="50" charset="0"/>
              </a:rPr>
              <a:t>, putting them at risk of depression and social isolation.</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Older people who hold </a:t>
            </a:r>
            <a:r>
              <a:rPr lang="en-US" b="1" dirty="0">
                <a:latin typeface="Konnect" panose="00000500000000000000" pitchFamily="50" charset="0"/>
              </a:rPr>
              <a:t>negative views about their own ageing, don’t recover as well from illness and disability and live on average 7.5 years less </a:t>
            </a:r>
            <a:r>
              <a:rPr lang="en-US" dirty="0">
                <a:latin typeface="Konnect" panose="00000500000000000000" pitchFamily="50" charset="0"/>
              </a:rPr>
              <a:t>than people with positive attitudes.</a:t>
            </a:r>
          </a:p>
          <a:p>
            <a:pPr>
              <a:lnSpc>
                <a:spcPct val="150000"/>
              </a:lnSpc>
            </a:pPr>
            <a:endParaRPr lang="en-US" sz="10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r>
              <a:rPr lang="en-AU" sz="1400" dirty="0">
                <a:latin typeface="Konnect" panose="00000500000000000000" pitchFamily="50" charset="0"/>
              </a:rPr>
              <a:t>World Health Organisation. (2016). </a:t>
            </a:r>
            <a:r>
              <a:rPr lang="en-AU" sz="1400" i="1" u="sng" dirty="0">
                <a:latin typeface="Konnect" panose="00000500000000000000" pitchFamily="50" charset="0"/>
                <a:hlinkClick r:id="rId3"/>
              </a:rPr>
              <a:t>Discrimination and negative attitudes about ageing are bad for your health.</a:t>
            </a:r>
            <a:endParaRPr lang="en-AU" sz="1400" i="1" u="sng" dirty="0">
              <a:latin typeface="Konnect" panose="00000500000000000000" pitchFamily="50" charset="0"/>
            </a:endParaRPr>
          </a:p>
          <a:p>
            <a:endParaRPr lang="en-AU" sz="500" dirty="0">
              <a:latin typeface="Konnect" panose="00000500000000000000" pitchFamily="50" charset="0"/>
            </a:endParaRPr>
          </a:p>
          <a:p>
            <a:r>
              <a:rPr lang="en-AU" sz="1400" dirty="0">
                <a:latin typeface="Konnect" panose="00000500000000000000" pitchFamily="50" charset="0"/>
              </a:rPr>
              <a:t>Association for Psychological Science. (2009). </a:t>
            </a:r>
            <a:r>
              <a:rPr lang="en-AU" sz="1400" i="1" u="sng" dirty="0">
                <a:latin typeface="Konnect" panose="00000500000000000000" pitchFamily="50" charset="0"/>
                <a:hlinkClick r:id="rId4"/>
              </a:rPr>
              <a:t>Stereotype Embodiment: A Psychosocial Approach to Aging</a:t>
            </a:r>
            <a:r>
              <a:rPr lang="en-AU" sz="1400" dirty="0">
                <a:latin typeface="Konnect" panose="00000500000000000000" pitchFamily="50" charset="0"/>
              </a:rPr>
              <a:t>.</a:t>
            </a:r>
          </a:p>
        </p:txBody>
      </p:sp>
      <p:pic>
        <p:nvPicPr>
          <p:cNvPr id="2" name="Picture 1">
            <a:extLst>
              <a:ext uri="{FF2B5EF4-FFF2-40B4-BE49-F238E27FC236}">
                <a16:creationId xmlns:a16="http://schemas.microsoft.com/office/drawing/2014/main" id="{97349C55-F019-DDCB-C5D7-4F0F63F1B818}"/>
              </a:ext>
            </a:extLst>
          </p:cNvPr>
          <p:cNvPicPr>
            <a:picLocks noChangeAspect="1"/>
          </p:cNvPicPr>
          <p:nvPr/>
        </p:nvPicPr>
        <p:blipFill>
          <a:blip r:embed="rId5"/>
          <a:stretch>
            <a:fillRect/>
          </a:stretch>
        </p:blipFill>
        <p:spPr>
          <a:xfrm>
            <a:off x="10972800" y="2476500"/>
            <a:ext cx="6477000" cy="6477000"/>
          </a:xfrm>
          <a:prstGeom prst="rect">
            <a:avLst/>
          </a:prstGeom>
        </p:spPr>
      </p:pic>
    </p:spTree>
    <p:extLst>
      <p:ext uri="{BB962C8B-B14F-4D97-AF65-F5344CB8AC3E}">
        <p14:creationId xmlns:p14="http://schemas.microsoft.com/office/powerpoint/2010/main" val="2406610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a:srcRect/>
          <a:stretch>
            <a:fillRect/>
          </a:stretch>
        </p:blipFill>
        <p:spPr>
          <a:xfrm>
            <a:off x="1134647" y="1087577"/>
            <a:ext cx="485581" cy="485581"/>
          </a:xfrm>
          <a:prstGeom prst="rect">
            <a:avLst/>
          </a:prstGeom>
        </p:spPr>
      </p:pic>
      <p:sp>
        <p:nvSpPr>
          <p:cNvPr id="9" name="TextBox 9"/>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pic>
        <p:nvPicPr>
          <p:cNvPr id="2" name="Picture 1">
            <a:extLst>
              <a:ext uri="{FF2B5EF4-FFF2-40B4-BE49-F238E27FC236}">
                <a16:creationId xmlns:a16="http://schemas.microsoft.com/office/drawing/2014/main" id="{99929BB4-7865-E1D2-E57F-5AD14AA5B593}"/>
              </a:ext>
            </a:extLst>
          </p:cNvPr>
          <p:cNvPicPr>
            <a:picLocks noChangeAspect="1"/>
          </p:cNvPicPr>
          <p:nvPr/>
        </p:nvPicPr>
        <p:blipFill>
          <a:blip r:embed="rId3"/>
          <a:stretch>
            <a:fillRect/>
          </a:stretch>
        </p:blipFill>
        <p:spPr>
          <a:xfrm>
            <a:off x="5486400" y="4914900"/>
            <a:ext cx="5980832" cy="4720167"/>
          </a:xfrm>
          <a:prstGeom prst="rect">
            <a:avLst/>
          </a:prstGeom>
        </p:spPr>
      </p:pic>
      <p:sp>
        <p:nvSpPr>
          <p:cNvPr id="12" name="TextBox 12"/>
          <p:cNvSpPr txBox="1"/>
          <p:nvPr/>
        </p:nvSpPr>
        <p:spPr>
          <a:xfrm>
            <a:off x="1377436" y="2171700"/>
            <a:ext cx="15310363" cy="3012363"/>
          </a:xfrm>
          <a:prstGeom prst="rect">
            <a:avLst/>
          </a:prstGeom>
        </p:spPr>
        <p:txBody>
          <a:bodyPr wrap="square" lIns="0" tIns="0" rIns="0" bIns="0" rtlCol="0" anchor="t">
            <a:spAutoFit/>
          </a:bodyPr>
          <a:lstStyle/>
          <a:p>
            <a:r>
              <a:rPr lang="en-US" sz="3600" b="1" dirty="0">
                <a:latin typeface="Konnect Bold" panose="00000800000000000000" pitchFamily="50" charset="0"/>
              </a:rPr>
              <a:t>Welcome!</a:t>
            </a:r>
            <a:endParaRPr lang="en-US" sz="3600" dirty="0">
              <a:latin typeface="Konnect Bold" panose="00000800000000000000" pitchFamily="50" charset="0"/>
            </a:endParaRPr>
          </a:p>
          <a:p>
            <a:pPr>
              <a:lnSpc>
                <a:spcPct val="150000"/>
              </a:lnSpc>
            </a:pPr>
            <a:r>
              <a:rPr lang="en-US" dirty="0">
                <a:latin typeface="Konnect" panose="00000500000000000000" pitchFamily="50" charset="0"/>
              </a:rPr>
              <a:t>Volunteers are an integral part of the aged care workforce. Many of whom </a:t>
            </a:r>
            <a:r>
              <a:rPr lang="en-US" b="1" dirty="0">
                <a:latin typeface="Konnect" panose="00000500000000000000" pitchFamily="50" charset="0"/>
              </a:rPr>
              <a:t>work with older adults from a range of backgrounds</a:t>
            </a:r>
            <a:r>
              <a:rPr lang="en-US" dirty="0">
                <a:latin typeface="Konnect" panose="00000500000000000000" pitchFamily="50" charset="0"/>
              </a:rPr>
              <a:t>, some more vulnerable than others. As such, </a:t>
            </a:r>
            <a:r>
              <a:rPr lang="en-US" b="1" dirty="0">
                <a:latin typeface="Konnect" panose="00000500000000000000" pitchFamily="50" charset="0"/>
              </a:rPr>
              <a:t>we have a duty of care to ensure the safety and wellbeing of our clients</a:t>
            </a:r>
            <a:r>
              <a:rPr lang="en-US" dirty="0">
                <a:latin typeface="Konnect" panose="00000500000000000000" pitchFamily="50" charset="0"/>
              </a:rPr>
              <a:t>, by being alert to any </a:t>
            </a:r>
            <a:r>
              <a:rPr lang="en-US" b="1" dirty="0">
                <a:latin typeface="Konnect" panose="00000500000000000000" pitchFamily="50" charset="0"/>
              </a:rPr>
              <a:t>changes in their demeanor or </a:t>
            </a:r>
            <a:r>
              <a:rPr lang="en-US" b="1" dirty="0" err="1">
                <a:latin typeface="Konnect" panose="00000500000000000000" pitchFamily="50" charset="0"/>
              </a:rPr>
              <a:t>behaviour</a:t>
            </a:r>
            <a:r>
              <a:rPr lang="en-US" b="1" dirty="0">
                <a:latin typeface="Konnect" panose="00000500000000000000" pitchFamily="50" charset="0"/>
              </a:rPr>
              <a:t> </a:t>
            </a:r>
            <a:r>
              <a:rPr lang="en-US" dirty="0">
                <a:latin typeface="Konnect" panose="00000500000000000000" pitchFamily="50" charset="0"/>
              </a:rPr>
              <a:t>that could suggest a mental health issue might be developing. This training module is designed to </a:t>
            </a:r>
            <a:r>
              <a:rPr lang="en-US" b="1" dirty="0">
                <a:latin typeface="Konnect" panose="00000500000000000000" pitchFamily="50" charset="0"/>
              </a:rPr>
              <a:t>provide you with the information you need to better understand the mental health </a:t>
            </a:r>
            <a:r>
              <a:rPr lang="en-US" dirty="0">
                <a:latin typeface="Konnect" panose="00000500000000000000" pitchFamily="50" charset="0"/>
              </a:rPr>
              <a:t>of the clients you are working with. It will give you the skills you need to </a:t>
            </a:r>
            <a:r>
              <a:rPr lang="en-US" b="1" dirty="0" err="1">
                <a:latin typeface="Konnect" panose="00000500000000000000" pitchFamily="50" charset="0"/>
              </a:rPr>
              <a:t>recognise</a:t>
            </a:r>
            <a:r>
              <a:rPr lang="en-US" b="1" dirty="0">
                <a:latin typeface="Konnect" panose="00000500000000000000" pitchFamily="50" charset="0"/>
              </a:rPr>
              <a:t> signs of declining mental health, how to report your concerns to get assistance for your client, and how to support someone with a mental health disorder.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2A53C-7220-00E1-E5C1-EC4D47A10A0F}"/>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3D546AB8-5113-986E-1CDE-A18952011BD1}"/>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90229980-0E4D-76C5-F8DD-7AAE0E514563}"/>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pic>
        <p:nvPicPr>
          <p:cNvPr id="2" name="Picture 1">
            <a:extLst>
              <a:ext uri="{FF2B5EF4-FFF2-40B4-BE49-F238E27FC236}">
                <a16:creationId xmlns:a16="http://schemas.microsoft.com/office/drawing/2014/main" id="{25C59969-BBA7-291D-E296-466298B5E2B1}"/>
              </a:ext>
            </a:extLst>
          </p:cNvPr>
          <p:cNvPicPr>
            <a:picLocks noChangeAspect="1"/>
          </p:cNvPicPr>
          <p:nvPr/>
        </p:nvPicPr>
        <p:blipFill>
          <a:blip r:embed="rId3"/>
          <a:stretch>
            <a:fillRect/>
          </a:stretch>
        </p:blipFill>
        <p:spPr>
          <a:xfrm>
            <a:off x="7848600" y="5457346"/>
            <a:ext cx="3509962" cy="3509962"/>
          </a:xfrm>
          <a:prstGeom prst="rect">
            <a:avLst/>
          </a:prstGeom>
        </p:spPr>
      </p:pic>
      <p:sp>
        <p:nvSpPr>
          <p:cNvPr id="12" name="TextBox 11">
            <a:extLst>
              <a:ext uri="{FF2B5EF4-FFF2-40B4-BE49-F238E27FC236}">
                <a16:creationId xmlns:a16="http://schemas.microsoft.com/office/drawing/2014/main" id="{D0A5DCD5-99BD-C626-087C-47A1B8420756}"/>
              </a:ext>
            </a:extLst>
          </p:cNvPr>
          <p:cNvSpPr txBox="1"/>
          <p:nvPr/>
        </p:nvSpPr>
        <p:spPr>
          <a:xfrm>
            <a:off x="1396487" y="1953950"/>
            <a:ext cx="16134372" cy="7917552"/>
          </a:xfrm>
          <a:prstGeom prst="rect">
            <a:avLst/>
          </a:prstGeom>
          <a:noFill/>
        </p:spPr>
        <p:txBody>
          <a:bodyPr wrap="square">
            <a:spAutoFit/>
          </a:bodyPr>
          <a:lstStyle/>
          <a:p>
            <a:pPr>
              <a:lnSpc>
                <a:spcPct val="150000"/>
              </a:lnSpc>
            </a:pPr>
            <a:r>
              <a:rPr lang="en-US" dirty="0">
                <a:latin typeface="Konnect" panose="00000500000000000000" pitchFamily="50" charset="0"/>
              </a:rPr>
              <a:t>The phenomenon of self-directed ageism refers to </a:t>
            </a:r>
            <a:r>
              <a:rPr lang="en-US" b="1" dirty="0">
                <a:latin typeface="Konnect" panose="00000500000000000000" pitchFamily="50" charset="0"/>
              </a:rPr>
              <a:t>the process by which age stereotypes influence the health of older adults</a:t>
            </a:r>
            <a:r>
              <a:rPr lang="en-US" dirty="0">
                <a:latin typeface="Konnect" panose="00000500000000000000" pitchFamily="50" charset="0"/>
              </a:rPr>
              <a:t>. Essentially, </a:t>
            </a:r>
            <a:r>
              <a:rPr lang="en-US" b="1" dirty="0">
                <a:latin typeface="Konnect" panose="00000500000000000000" pitchFamily="50" charset="0"/>
              </a:rPr>
              <a:t>the attitude of a society towards ageing impacts older adults </a:t>
            </a:r>
            <a:r>
              <a:rPr lang="en-US" dirty="0">
                <a:latin typeface="Konnect" panose="00000500000000000000" pitchFamily="50" charset="0"/>
              </a:rPr>
              <a:t>across a three-step process:</a:t>
            </a:r>
          </a:p>
          <a:p>
            <a:pPr>
              <a:lnSpc>
                <a:spcPct val="150000"/>
              </a:lnSpc>
            </a:pPr>
            <a:endParaRPr lang="en-US" sz="500" dirty="0">
              <a:latin typeface="Konnect" panose="00000500000000000000" pitchFamily="50" charset="0"/>
            </a:endParaRPr>
          </a:p>
          <a:p>
            <a:pPr marL="342900" indent="-342900">
              <a:lnSpc>
                <a:spcPct val="150000"/>
              </a:lnSpc>
              <a:buFont typeface="+mj-lt"/>
              <a:buAutoNum type="arabicPeriod"/>
            </a:pPr>
            <a:r>
              <a:rPr lang="en-US" dirty="0">
                <a:latin typeface="Konnect" panose="00000500000000000000" pitchFamily="50" charset="0"/>
              </a:rPr>
              <a:t>Age </a:t>
            </a:r>
            <a:r>
              <a:rPr lang="en-US" b="1" dirty="0">
                <a:latin typeface="Konnect" panose="00000500000000000000" pitchFamily="50" charset="0"/>
              </a:rPr>
              <a:t>stereotypes are </a:t>
            </a:r>
            <a:r>
              <a:rPr lang="en-US" b="1" dirty="0" err="1">
                <a:latin typeface="Konnect" panose="00000500000000000000" pitchFamily="50" charset="0"/>
              </a:rPr>
              <a:t>internalised</a:t>
            </a:r>
            <a:r>
              <a:rPr lang="en-US" b="1" dirty="0">
                <a:latin typeface="Konnect" panose="00000500000000000000" pitchFamily="50" charset="0"/>
              </a:rPr>
              <a:t> </a:t>
            </a:r>
            <a:r>
              <a:rPr lang="en-US" dirty="0">
                <a:latin typeface="Konnect" panose="00000500000000000000" pitchFamily="50" charset="0"/>
              </a:rPr>
              <a:t>from the host culture at a young age (</a:t>
            </a:r>
            <a:r>
              <a:rPr lang="en-US" b="1" dirty="0">
                <a:latin typeface="Konnect" panose="00000500000000000000" pitchFamily="50" charset="0"/>
              </a:rPr>
              <a:t>we grow up believing getting old is bad</a:t>
            </a:r>
            <a:r>
              <a:rPr lang="en-US" dirty="0">
                <a:latin typeface="Konnect" panose="00000500000000000000" pitchFamily="50" charset="0"/>
              </a:rPr>
              <a:t>).</a:t>
            </a:r>
          </a:p>
          <a:p>
            <a:pPr marL="342900" indent="-342900">
              <a:lnSpc>
                <a:spcPct val="150000"/>
              </a:lnSpc>
              <a:buFont typeface="+mj-lt"/>
              <a:buAutoNum type="arabicPeriod"/>
            </a:pPr>
            <a:endParaRPr lang="en-US" sz="500" dirty="0">
              <a:latin typeface="Konnect" panose="00000500000000000000" pitchFamily="50" charset="0"/>
            </a:endParaRPr>
          </a:p>
          <a:p>
            <a:pPr marL="342900" indent="-342900">
              <a:lnSpc>
                <a:spcPct val="150000"/>
              </a:lnSpc>
              <a:buFont typeface="+mj-lt"/>
              <a:buAutoNum type="arabicPeriod"/>
            </a:pPr>
            <a:r>
              <a:rPr lang="en-US" dirty="0">
                <a:latin typeface="Konnect" panose="00000500000000000000" pitchFamily="50" charset="0"/>
              </a:rPr>
              <a:t>At some point, these age stereotypes </a:t>
            </a:r>
            <a:r>
              <a:rPr lang="en-US" b="1" dirty="0">
                <a:latin typeface="Konnect" panose="00000500000000000000" pitchFamily="50" charset="0"/>
              </a:rPr>
              <a:t>become "self-stereotypes" </a:t>
            </a:r>
            <a:r>
              <a:rPr lang="en-US" dirty="0">
                <a:latin typeface="Konnect" panose="00000500000000000000" pitchFamily="50" charset="0"/>
              </a:rPr>
              <a:t>about oneself as an ageing individual (as we get older, </a:t>
            </a:r>
            <a:r>
              <a:rPr lang="en-US" b="1" dirty="0">
                <a:latin typeface="Konnect" panose="00000500000000000000" pitchFamily="50" charset="0"/>
              </a:rPr>
              <a:t>we believe we will be in pain, a burden, or have no purpose</a:t>
            </a:r>
            <a:r>
              <a:rPr lang="en-US" dirty="0">
                <a:latin typeface="Konnect" panose="00000500000000000000" pitchFamily="50" charset="0"/>
              </a:rPr>
              <a:t>).</a:t>
            </a:r>
          </a:p>
          <a:p>
            <a:pPr marL="342900" indent="-342900">
              <a:lnSpc>
                <a:spcPct val="150000"/>
              </a:lnSpc>
              <a:buFont typeface="+mj-lt"/>
              <a:buAutoNum type="arabicPeriod"/>
            </a:pPr>
            <a:endParaRPr lang="en-US" sz="500" dirty="0">
              <a:latin typeface="Konnect" panose="00000500000000000000" pitchFamily="50" charset="0"/>
            </a:endParaRPr>
          </a:p>
          <a:p>
            <a:pPr marL="342900" indent="-342900">
              <a:lnSpc>
                <a:spcPct val="150000"/>
              </a:lnSpc>
              <a:buFont typeface="+mj-lt"/>
              <a:buAutoNum type="arabicPeriod"/>
            </a:pPr>
            <a:r>
              <a:rPr lang="en-US" dirty="0">
                <a:latin typeface="Konnect" panose="00000500000000000000" pitchFamily="50" charset="0"/>
              </a:rPr>
              <a:t>These self-stereotypes or self-perceptions are then </a:t>
            </a:r>
            <a:r>
              <a:rPr lang="en-US" b="1" dirty="0">
                <a:latin typeface="Konnect" panose="00000500000000000000" pitchFamily="50" charset="0"/>
              </a:rPr>
              <a:t>consciously and unconsciously activated </a:t>
            </a:r>
            <a:r>
              <a:rPr lang="en-US" dirty="0">
                <a:latin typeface="Konnect" panose="00000500000000000000" pitchFamily="50" charset="0"/>
              </a:rPr>
              <a:t>to exert their effects on individual health (</a:t>
            </a:r>
            <a:r>
              <a:rPr lang="en-US" b="1" dirty="0">
                <a:latin typeface="Konnect" panose="00000500000000000000" pitchFamily="50" charset="0"/>
              </a:rPr>
              <a:t>we can become less proactive about health and hygiene, become depressed, and even lose the will to live</a:t>
            </a:r>
            <a:r>
              <a:rPr lang="en-US" dirty="0">
                <a:latin typeface="Konnect" panose="00000500000000000000" pitchFamily="50" charset="0"/>
              </a:rPr>
              <a:t>).</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pPr marL="342900" indent="-342900">
              <a:lnSpc>
                <a:spcPct val="150000"/>
              </a:lnSpc>
              <a:buFont typeface="+mj-lt"/>
              <a:buAutoNum type="arabicPeriod"/>
            </a:pPr>
            <a:endParaRPr lang="en-US" sz="1600" dirty="0">
              <a:latin typeface="Konnect" panose="00000500000000000000" pitchFamily="50" charset="0"/>
            </a:endParaRPr>
          </a:p>
          <a:p>
            <a:r>
              <a:rPr lang="en-AU" sz="1400" dirty="0">
                <a:latin typeface="Konnect" panose="00000500000000000000" pitchFamily="50" charset="0"/>
              </a:rPr>
              <a:t>World Health Organisation. (2016). </a:t>
            </a:r>
            <a:r>
              <a:rPr lang="en-AU" sz="1400" i="1" u="sng" dirty="0">
                <a:latin typeface="Konnect" panose="00000500000000000000" pitchFamily="50" charset="0"/>
                <a:hlinkClick r:id="rId4"/>
              </a:rPr>
              <a:t>Discrimination and negative attitudes about ageing are bad for your health.</a:t>
            </a:r>
            <a:endParaRPr lang="en-AU" sz="1400" i="1" u="sng" dirty="0">
              <a:latin typeface="Konnect" panose="00000500000000000000" pitchFamily="50" charset="0"/>
            </a:endParaRPr>
          </a:p>
          <a:p>
            <a:endParaRPr lang="en-AU" sz="500" dirty="0">
              <a:latin typeface="Konnect" panose="00000500000000000000" pitchFamily="50" charset="0"/>
            </a:endParaRPr>
          </a:p>
          <a:p>
            <a:r>
              <a:rPr lang="en-AU" sz="1400" dirty="0">
                <a:latin typeface="Konnect" panose="00000500000000000000" pitchFamily="50" charset="0"/>
              </a:rPr>
              <a:t>Association for Psychological Science. (2009). </a:t>
            </a:r>
            <a:r>
              <a:rPr lang="en-AU" sz="1400" i="1" u="sng" dirty="0">
                <a:latin typeface="Konnect" panose="00000500000000000000" pitchFamily="50" charset="0"/>
                <a:hlinkClick r:id="rId5"/>
              </a:rPr>
              <a:t>Stereotype Embodiment: A Psychosocial Approach to Aging</a:t>
            </a:r>
            <a:r>
              <a:rPr lang="en-AU" sz="1400" i="1" dirty="0">
                <a:latin typeface="Konnect" panose="00000500000000000000" pitchFamily="50" charset="0"/>
              </a:rPr>
              <a:t>.</a:t>
            </a:r>
          </a:p>
        </p:txBody>
      </p:sp>
    </p:spTree>
    <p:extLst>
      <p:ext uri="{BB962C8B-B14F-4D97-AF65-F5344CB8AC3E}">
        <p14:creationId xmlns:p14="http://schemas.microsoft.com/office/powerpoint/2010/main" val="2336737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158A3-DDE9-F0E3-4416-B1265A2F25E6}"/>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372D519A-1C23-5A78-BC6A-C4D042815CF8}"/>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C8C2923D-4E8D-0CFB-DEFF-45AA3F66AC26}"/>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8E90C3D5-D3FC-DC02-1247-C26114BEAC36}"/>
              </a:ext>
            </a:extLst>
          </p:cNvPr>
          <p:cNvSpPr txBox="1"/>
          <p:nvPr/>
        </p:nvSpPr>
        <p:spPr>
          <a:xfrm>
            <a:off x="1620228" y="1790700"/>
            <a:ext cx="14929363" cy="8259953"/>
          </a:xfrm>
          <a:prstGeom prst="rect">
            <a:avLst/>
          </a:prstGeom>
          <a:noFill/>
        </p:spPr>
        <p:txBody>
          <a:bodyPr wrap="square">
            <a:spAutoFit/>
          </a:bodyPr>
          <a:lstStyle/>
          <a:p>
            <a:pPr>
              <a:lnSpc>
                <a:spcPct val="150000"/>
              </a:lnSpc>
            </a:pPr>
            <a:endParaRPr lang="en-US" sz="1000" dirty="0">
              <a:latin typeface="Konnect" panose="00000500000000000000" pitchFamily="50" charset="0"/>
            </a:endParaRPr>
          </a:p>
          <a:p>
            <a:pPr>
              <a:lnSpc>
                <a:spcPct val="150000"/>
              </a:lnSpc>
            </a:pPr>
            <a:r>
              <a:rPr lang="en-US" dirty="0">
                <a:latin typeface="Konnect" panose="00000500000000000000" pitchFamily="50" charset="0"/>
              </a:rPr>
              <a:t>And this all </a:t>
            </a:r>
            <a:r>
              <a:rPr lang="en-US" b="1" dirty="0">
                <a:latin typeface="Konnect" panose="00000500000000000000" pitchFamily="50" charset="0"/>
              </a:rPr>
              <a:t>leads to biological, psychological, and physiological changes that create a self-fulfilling prophecy with self-directed ageism:</a:t>
            </a:r>
          </a:p>
          <a:p>
            <a:pPr>
              <a:lnSpc>
                <a:spcPct val="150000"/>
              </a:lnSpc>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making the symptoms of </a:t>
            </a:r>
            <a:r>
              <a:rPr lang="en-US" b="1" dirty="0">
                <a:latin typeface="Konnect" panose="00000500000000000000" pitchFamily="50" charset="0"/>
              </a:rPr>
              <a:t>depression and anxiety worse</a:t>
            </a:r>
            <a:r>
              <a:rPr lang="en-US" dirty="0">
                <a:latin typeface="Konnect" panose="00000500000000000000" pitchFamily="50" charset="0"/>
              </a:rPr>
              <a:t>,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increasing stress</a:t>
            </a:r>
            <a:r>
              <a:rPr lang="en-US" dirty="0">
                <a:latin typeface="Konnect" panose="00000500000000000000" pitchFamily="50" charset="0"/>
              </a:rPr>
              <a:t>, and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negatively affecting </a:t>
            </a:r>
            <a:r>
              <a:rPr lang="en-US" dirty="0">
                <a:latin typeface="Konnect" panose="00000500000000000000" pitchFamily="50" charset="0"/>
              </a:rPr>
              <a:t>overall mental health.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The impact of this </a:t>
            </a:r>
            <a:r>
              <a:rPr lang="en-US" b="1" dirty="0">
                <a:latin typeface="Konnect" panose="00000500000000000000" pitchFamily="50" charset="0"/>
              </a:rPr>
              <a:t>is particularly high in men</a:t>
            </a:r>
            <a:r>
              <a:rPr lang="en-US" dirty="0">
                <a:latin typeface="Konnect" panose="00000500000000000000" pitchFamily="50" charset="0"/>
              </a:rPr>
              <a:t>.</a:t>
            </a:r>
          </a:p>
          <a:p>
            <a:pPr>
              <a:lnSpc>
                <a:spcPct val="150000"/>
              </a:lnSpc>
            </a:pPr>
            <a:endParaRPr lang="en-US" sz="800" b="1" dirty="0">
              <a:solidFill>
                <a:srgbClr val="C00000"/>
              </a:solidFill>
              <a:latin typeface="Konnect" panose="00000500000000000000" pitchFamily="50" charset="0"/>
            </a:endParaRPr>
          </a:p>
          <a:p>
            <a:pPr>
              <a:lnSpc>
                <a:spcPct val="150000"/>
              </a:lnSpc>
            </a:pPr>
            <a:r>
              <a:rPr lang="en-US" sz="2000" dirty="0">
                <a:latin typeface="Konnect Medium" panose="00000600000000000000" pitchFamily="50" charset="0"/>
              </a:rPr>
              <a:t>Ageism and suicide risk</a:t>
            </a:r>
          </a:p>
          <a:p>
            <a:pPr>
              <a:lnSpc>
                <a:spcPct val="150000"/>
              </a:lnSpc>
            </a:pPr>
            <a:r>
              <a:rPr lang="en-US" dirty="0">
                <a:latin typeface="Konnect" panose="00000500000000000000" pitchFamily="50" charset="0"/>
              </a:rPr>
              <a:t>Studies show that </a:t>
            </a:r>
            <a:r>
              <a:rPr lang="en-US" b="1" dirty="0">
                <a:latin typeface="Konnect" panose="00000500000000000000" pitchFamily="50" charset="0"/>
              </a:rPr>
              <a:t>ageism and self-directed ageism raise our suicide risk </a:t>
            </a:r>
            <a:r>
              <a:rPr lang="en-US" dirty="0">
                <a:latin typeface="Konnect" panose="00000500000000000000" pitchFamily="50" charset="0"/>
              </a:rPr>
              <a:t>by </a:t>
            </a:r>
            <a:r>
              <a:rPr lang="en-US" b="1" dirty="0">
                <a:latin typeface="Konnect" panose="00000500000000000000" pitchFamily="50" charset="0"/>
              </a:rPr>
              <a:t>weakening protective factors, such as self-esteem, self-efficacy, and hopefulness.</a:t>
            </a:r>
            <a:r>
              <a:rPr lang="en-US" dirty="0">
                <a:latin typeface="Konnect" panose="00000500000000000000" pitchFamily="50" charset="0"/>
              </a:rPr>
              <a:t> This, in turn, </a:t>
            </a:r>
            <a:r>
              <a:rPr lang="en-US" b="1" dirty="0">
                <a:latin typeface="Konnect" panose="00000500000000000000" pitchFamily="50" charset="0"/>
              </a:rPr>
              <a:t>may make someone feel like a burden or make them feel disconnected from their support system.</a:t>
            </a:r>
            <a:r>
              <a:rPr lang="en-US" dirty="0">
                <a:latin typeface="Konnect" panose="00000500000000000000" pitchFamily="50" charset="0"/>
              </a:rPr>
              <a:t> These factors can lead to suicidal ideation and suicidal intent.</a:t>
            </a:r>
          </a:p>
          <a:p>
            <a:pPr>
              <a:lnSpc>
                <a:spcPct val="150000"/>
              </a:lnSpc>
            </a:pPr>
            <a:endParaRPr lang="en-US" dirty="0">
              <a:latin typeface="Konnect" panose="00000500000000000000" pitchFamily="50" charset="0"/>
            </a:endParaRPr>
          </a:p>
          <a:p>
            <a:pPr>
              <a:lnSpc>
                <a:spcPct val="150000"/>
              </a:lnSpc>
            </a:pPr>
            <a:r>
              <a:rPr lang="en-US" dirty="0">
                <a:latin typeface="Konnect" panose="00000500000000000000" pitchFamily="50" charset="0"/>
              </a:rPr>
              <a:t>		</a:t>
            </a:r>
            <a:r>
              <a:rPr lang="en-US" dirty="0">
                <a:solidFill>
                  <a:srgbClr val="C00000"/>
                </a:solidFill>
                <a:latin typeface="Konnect" panose="00000500000000000000" pitchFamily="50" charset="0"/>
              </a:rPr>
              <a:t>Research suggests “age rejectors” have better mental health overall, including greater ego strength and an active 			mastery style. They don’t deny their age, but they refuse to adopt the negative stereotypes that may be associated 			with it. They have a more positive self-image than their peers who identify as old and sick, old and weak, or 	</a:t>
            </a:r>
          </a:p>
          <a:p>
            <a:pPr>
              <a:lnSpc>
                <a:spcPct val="150000"/>
              </a:lnSpc>
            </a:pPr>
            <a:r>
              <a:rPr lang="en-US" dirty="0">
                <a:solidFill>
                  <a:srgbClr val="C00000"/>
                </a:solidFill>
                <a:latin typeface="Konnect" panose="00000500000000000000" pitchFamily="50" charset="0"/>
              </a:rPr>
              <a:t>		old and lonely.</a:t>
            </a:r>
          </a:p>
          <a:p>
            <a:pPr>
              <a:lnSpc>
                <a:spcPct val="150000"/>
              </a:lnSpc>
            </a:pPr>
            <a:endParaRPr lang="en-US" sz="1600" dirty="0">
              <a:latin typeface="Konnect" panose="00000500000000000000" pitchFamily="50" charset="0"/>
            </a:endParaRPr>
          </a:p>
          <a:p>
            <a:pPr>
              <a:lnSpc>
                <a:spcPct val="150000"/>
              </a:lnSpc>
            </a:pPr>
            <a:r>
              <a:rPr lang="en-AU" sz="1400" dirty="0">
                <a:latin typeface="Konnect" panose="00000500000000000000" pitchFamily="50" charset="0"/>
              </a:rPr>
              <a:t>Julie D. Henry, Sarah P. </a:t>
            </a:r>
            <a:r>
              <a:rPr lang="en-AU" sz="1400" dirty="0" err="1">
                <a:latin typeface="Konnect" panose="00000500000000000000" pitchFamily="50" charset="0"/>
              </a:rPr>
              <a:t>Coundouris</a:t>
            </a:r>
            <a:r>
              <a:rPr lang="en-AU" sz="1400" dirty="0">
                <a:latin typeface="Konnect" panose="00000500000000000000" pitchFamily="50" charset="0"/>
              </a:rPr>
              <a:t>, Fergus I.M. Craik, Courtney von Hippel, Sarah A. Grainger, </a:t>
            </a:r>
            <a:r>
              <a:rPr lang="en-AU" sz="1400" i="1" dirty="0">
                <a:latin typeface="Konnect" panose="00000500000000000000" pitchFamily="50" charset="0"/>
              </a:rPr>
              <a:t>The cognitive tenacity of self-directed ageism,</a:t>
            </a:r>
            <a:r>
              <a:rPr lang="en-AU" sz="1400" dirty="0">
                <a:latin typeface="Konnect" panose="00000500000000000000" pitchFamily="50" charset="0"/>
              </a:rPr>
              <a:t> Trends in Cognitive Sciences, Volume 27, Issue 8, 2023, Pages 713-725, ISSN 1364-6613, </a:t>
            </a:r>
            <a:r>
              <a:rPr lang="en-AU" sz="1400" u="sng" dirty="0">
                <a:latin typeface="Konnect" panose="00000500000000000000" pitchFamily="50" charset="0"/>
                <a:hlinkClick r:id="rId3"/>
              </a:rPr>
              <a:t>https://doi.org/10.1016/j.tics.2023.03.010</a:t>
            </a:r>
            <a:r>
              <a:rPr lang="en-AU" sz="1400" dirty="0">
                <a:latin typeface="Konnect" panose="00000500000000000000" pitchFamily="50" charset="0"/>
              </a:rPr>
              <a:t>.</a:t>
            </a:r>
          </a:p>
        </p:txBody>
      </p:sp>
      <p:pic>
        <p:nvPicPr>
          <p:cNvPr id="2" name="Picture 1">
            <a:extLst>
              <a:ext uri="{FF2B5EF4-FFF2-40B4-BE49-F238E27FC236}">
                <a16:creationId xmlns:a16="http://schemas.microsoft.com/office/drawing/2014/main" id="{BD35202E-30AE-BBA7-0024-0FD8FDF52ECE}"/>
              </a:ext>
            </a:extLst>
          </p:cNvPr>
          <p:cNvPicPr>
            <a:picLocks noChangeAspect="1"/>
          </p:cNvPicPr>
          <p:nvPr/>
        </p:nvPicPr>
        <p:blipFill>
          <a:blip r:embed="rId4"/>
          <a:stretch>
            <a:fillRect/>
          </a:stretch>
        </p:blipFill>
        <p:spPr>
          <a:xfrm>
            <a:off x="1724073" y="7200900"/>
            <a:ext cx="1676545" cy="1676545"/>
          </a:xfrm>
          <a:prstGeom prst="rect">
            <a:avLst/>
          </a:prstGeom>
        </p:spPr>
      </p:pic>
    </p:spTree>
    <p:extLst>
      <p:ext uri="{BB962C8B-B14F-4D97-AF65-F5344CB8AC3E}">
        <p14:creationId xmlns:p14="http://schemas.microsoft.com/office/powerpoint/2010/main" val="1389084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D29A3-72BA-FCC9-3EDA-6164C0E40824}"/>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BD941825-106E-D8A8-F27A-62F62D85844F}"/>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26E2B355-9C62-668D-4595-4DC31FBEE2AE}"/>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E4906D42-EEE3-07DD-081C-C8DF2A513223}"/>
              </a:ext>
            </a:extLst>
          </p:cNvPr>
          <p:cNvSpPr txBox="1"/>
          <p:nvPr/>
        </p:nvSpPr>
        <p:spPr>
          <a:xfrm>
            <a:off x="1411304" y="2333748"/>
            <a:ext cx="14929363" cy="769441"/>
          </a:xfrm>
          <a:prstGeom prst="rect">
            <a:avLst/>
          </a:prstGeom>
          <a:noFill/>
        </p:spPr>
        <p:txBody>
          <a:bodyPr wrap="square">
            <a:spAutoFit/>
          </a:bodyPr>
          <a:lstStyle/>
          <a:p>
            <a:r>
              <a:rPr lang="en-US" sz="4400" dirty="0">
                <a:latin typeface="Konnect Bold" panose="00000800000000000000" pitchFamily="50" charset="0"/>
              </a:rPr>
              <a:t>Section 3: Mental Health</a:t>
            </a:r>
            <a:endParaRPr lang="en-US" sz="4400" dirty="0">
              <a:latin typeface="Konnect" panose="00000500000000000000" pitchFamily="50" charset="0"/>
            </a:endParaRPr>
          </a:p>
        </p:txBody>
      </p:sp>
      <p:pic>
        <p:nvPicPr>
          <p:cNvPr id="2" name="Picture 1">
            <a:extLst>
              <a:ext uri="{FF2B5EF4-FFF2-40B4-BE49-F238E27FC236}">
                <a16:creationId xmlns:a16="http://schemas.microsoft.com/office/drawing/2014/main" id="{0471EED4-1B57-922B-AEFF-AD043A102973}"/>
              </a:ext>
            </a:extLst>
          </p:cNvPr>
          <p:cNvPicPr>
            <a:picLocks noChangeAspect="1"/>
          </p:cNvPicPr>
          <p:nvPr/>
        </p:nvPicPr>
        <p:blipFill>
          <a:blip r:embed="rId3"/>
          <a:stretch>
            <a:fillRect/>
          </a:stretch>
        </p:blipFill>
        <p:spPr>
          <a:xfrm>
            <a:off x="6025629" y="3543300"/>
            <a:ext cx="5700712" cy="5471790"/>
          </a:xfrm>
          <a:prstGeom prst="rect">
            <a:avLst/>
          </a:prstGeom>
        </p:spPr>
      </p:pic>
    </p:spTree>
    <p:extLst>
      <p:ext uri="{BB962C8B-B14F-4D97-AF65-F5344CB8AC3E}">
        <p14:creationId xmlns:p14="http://schemas.microsoft.com/office/powerpoint/2010/main" val="3000879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C2D74-30CB-C16E-CC21-1B06F13760C2}"/>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69C53E7B-A37E-0086-D1ED-283A60F39341}"/>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38E08B7D-CF49-0270-4FA3-AB3232BEED21}"/>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733700D9-C79B-6C71-8A21-18646CE5530E}"/>
              </a:ext>
            </a:extLst>
          </p:cNvPr>
          <p:cNvSpPr txBox="1"/>
          <p:nvPr/>
        </p:nvSpPr>
        <p:spPr>
          <a:xfrm>
            <a:off x="1377437" y="1943100"/>
            <a:ext cx="15581296" cy="7602081"/>
          </a:xfrm>
          <a:prstGeom prst="rect">
            <a:avLst/>
          </a:prstGeom>
          <a:noFill/>
        </p:spPr>
        <p:txBody>
          <a:bodyPr wrap="square">
            <a:spAutoFit/>
          </a:bodyPr>
          <a:lstStyle/>
          <a:p>
            <a:r>
              <a:rPr lang="en-US" sz="3200" b="1" dirty="0">
                <a:latin typeface="Konnect Bold" panose="00000800000000000000" pitchFamily="50" charset="0"/>
              </a:rPr>
              <a:t>What is mental health?</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Just like physical health, everyone has mental health, and </a:t>
            </a:r>
            <a:r>
              <a:rPr lang="en-US" b="1" dirty="0">
                <a:latin typeface="Konnect" panose="00000500000000000000" pitchFamily="50" charset="0"/>
              </a:rPr>
              <a:t>it’s influenced in both positive and negative ways by many factors across our lifespan</a:t>
            </a:r>
            <a:r>
              <a:rPr lang="en-US" dirty="0">
                <a:latin typeface="Konnect" panose="00000500000000000000" pitchFamily="50" charset="0"/>
              </a:rPr>
              <a:t>. As the World Health </a:t>
            </a:r>
            <a:r>
              <a:rPr lang="en-US" dirty="0" err="1">
                <a:latin typeface="Konnect" panose="00000500000000000000" pitchFamily="50" charset="0"/>
              </a:rPr>
              <a:t>Organisation</a:t>
            </a:r>
            <a:r>
              <a:rPr lang="en-US" dirty="0">
                <a:latin typeface="Konnect" panose="00000500000000000000" pitchFamily="50" charset="0"/>
              </a:rPr>
              <a:t> (WHO) suggests, “There is no health without mental health,” and </a:t>
            </a:r>
            <a:r>
              <a:rPr lang="en-US" b="1" dirty="0">
                <a:latin typeface="Konnect" panose="00000500000000000000" pitchFamily="50" charset="0"/>
              </a:rPr>
              <a:t>while we won’t all experience a mental illness </a:t>
            </a:r>
            <a:r>
              <a:rPr lang="en-US" dirty="0">
                <a:latin typeface="Konnect" panose="00000500000000000000" pitchFamily="50" charset="0"/>
              </a:rPr>
              <a:t>in our lifetime, </a:t>
            </a:r>
            <a:r>
              <a:rPr lang="en-US" b="1" dirty="0">
                <a:latin typeface="Konnect" panose="00000500000000000000" pitchFamily="50" charset="0"/>
              </a:rPr>
              <a:t>we will all certainly struggle with our mental health at some point in our lives</a:t>
            </a:r>
            <a:r>
              <a:rPr lang="en-US" dirty="0">
                <a:latin typeface="Konnect" panose="00000500000000000000" pitchFamily="50" charset="0"/>
              </a:rPr>
              <a:t>.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Indeed, </a:t>
            </a:r>
            <a:r>
              <a:rPr lang="en-US" b="1" dirty="0">
                <a:latin typeface="Konnect" panose="00000500000000000000" pitchFamily="50" charset="0"/>
              </a:rPr>
              <a:t>just like we all have challenges with our physical health from time to time, our mental health can be similarly compromised.</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Mental health is </a:t>
            </a:r>
            <a:r>
              <a:rPr lang="en-US" dirty="0" err="1">
                <a:latin typeface="Konnect" panose="00000500000000000000" pitchFamily="50" charset="0"/>
              </a:rPr>
              <a:t>recognised</a:t>
            </a:r>
            <a:r>
              <a:rPr lang="en-US" dirty="0">
                <a:latin typeface="Konnect" panose="00000500000000000000" pitchFamily="50" charset="0"/>
              </a:rPr>
              <a:t> as </a:t>
            </a:r>
            <a:r>
              <a:rPr lang="en-US" b="1" dirty="0">
                <a:latin typeface="Konnect" panose="00000500000000000000" pitchFamily="50" charset="0"/>
              </a:rPr>
              <a:t>the level of wellbeing we have that allows us to cope with ordinary life pressures. </a:t>
            </a:r>
            <a:r>
              <a:rPr lang="en-US" dirty="0">
                <a:latin typeface="Konnect" panose="00000500000000000000" pitchFamily="50" charset="0"/>
              </a:rPr>
              <a:t>It exists on a </a:t>
            </a:r>
            <a:r>
              <a:rPr lang="en-US" b="1" dirty="0">
                <a:latin typeface="Konnect" panose="00000500000000000000" pitchFamily="50" charset="0"/>
              </a:rPr>
              <a:t>continuum from coping to not coping</a:t>
            </a:r>
            <a:r>
              <a:rPr lang="en-US" dirty="0">
                <a:latin typeface="Konnect" panose="00000500000000000000" pitchFamily="50" charset="0"/>
              </a:rPr>
              <a:t>, affecting how we think, feel, and behave at any given time.</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According to WHO, </a:t>
            </a:r>
            <a:r>
              <a:rPr lang="en-US" b="1" dirty="0">
                <a:latin typeface="Konnect" panose="00000500000000000000" pitchFamily="50" charset="0"/>
              </a:rPr>
              <a:t>when we are experiencing good mental health</a:t>
            </a:r>
            <a:r>
              <a:rPr lang="en-US" dirty="0">
                <a:latin typeface="Konnect" panose="00000500000000000000" pitchFamily="50" charset="0"/>
              </a:rPr>
              <a:t>, we can:</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cope with the normal stresses of life</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work productively</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err="1">
                <a:latin typeface="Konnect" panose="00000500000000000000" pitchFamily="50" charset="0"/>
              </a:rPr>
              <a:t>realise</a:t>
            </a:r>
            <a:r>
              <a:rPr lang="en-US" b="1" dirty="0">
                <a:latin typeface="Konnect" panose="00000500000000000000" pitchFamily="50" charset="0"/>
              </a:rPr>
              <a:t> our potential</a:t>
            </a:r>
            <a:r>
              <a:rPr lang="en-US" dirty="0">
                <a:latin typeface="Konnect" panose="00000500000000000000" pitchFamily="50" charset="0"/>
              </a:rPr>
              <a:t>, and</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contribute to our community.</a:t>
            </a:r>
            <a:endParaRPr lang="en-US" sz="1600" b="1" dirty="0">
              <a:latin typeface="Konnect" panose="00000500000000000000" pitchFamily="50" charset="0"/>
            </a:endParaRPr>
          </a:p>
          <a:p>
            <a:endParaRPr lang="en-AU" sz="1400" dirty="0">
              <a:latin typeface="Konnect" panose="00000500000000000000" pitchFamily="50" charset="0"/>
            </a:endParaRPr>
          </a:p>
          <a:p>
            <a:endParaRPr lang="en-AU" sz="1400" dirty="0">
              <a:latin typeface="Konnect" panose="00000500000000000000" pitchFamily="50" charset="0"/>
            </a:endParaRPr>
          </a:p>
          <a:p>
            <a:endParaRPr lang="en-AU" sz="1400" dirty="0">
              <a:latin typeface="Konnect" panose="00000500000000000000" pitchFamily="50" charset="0"/>
            </a:endParaRPr>
          </a:p>
          <a:p>
            <a:r>
              <a:rPr lang="en-AU" sz="1400" dirty="0">
                <a:latin typeface="Konnect" panose="00000500000000000000" pitchFamily="50" charset="0"/>
              </a:rPr>
              <a:t>WHO. The Global Health Observatory. </a:t>
            </a:r>
            <a:r>
              <a:rPr lang="en-AU" sz="1400" i="1" u="sng" dirty="0">
                <a:latin typeface="Konnect" panose="00000500000000000000" pitchFamily="50" charset="0"/>
                <a:hlinkClick r:id="rId3"/>
              </a:rPr>
              <a:t>Health and Wellbeing</a:t>
            </a:r>
            <a:r>
              <a:rPr lang="en-AU" sz="1400" i="1" dirty="0">
                <a:latin typeface="Konnect" panose="00000500000000000000" pitchFamily="50" charset="0"/>
              </a:rPr>
              <a:t> </a:t>
            </a:r>
          </a:p>
          <a:p>
            <a:endParaRPr lang="en-AU" sz="500" dirty="0">
              <a:latin typeface="Konnect" panose="00000500000000000000" pitchFamily="50" charset="0"/>
            </a:endParaRPr>
          </a:p>
          <a:p>
            <a:endParaRPr lang="en-AU" sz="500" dirty="0">
              <a:latin typeface="Konnect" panose="00000500000000000000" pitchFamily="50" charset="0"/>
            </a:endParaRPr>
          </a:p>
          <a:p>
            <a:r>
              <a:rPr lang="en-AU" sz="1400" dirty="0">
                <a:latin typeface="Konnect" panose="00000500000000000000" pitchFamily="50" charset="0"/>
              </a:rPr>
              <a:t>WHO. (2022). </a:t>
            </a:r>
            <a:r>
              <a:rPr lang="en-AU" sz="1400" i="1" u="sng" dirty="0">
                <a:latin typeface="Konnect" panose="00000500000000000000" pitchFamily="50" charset="0"/>
                <a:hlinkClick r:id="rId4"/>
              </a:rPr>
              <a:t>World mental health report: Transforming mental health for all</a:t>
            </a:r>
            <a:endParaRPr lang="en-AU" sz="1400" i="1" dirty="0">
              <a:latin typeface="Konnect" panose="00000500000000000000" pitchFamily="50" charset="0"/>
            </a:endParaRPr>
          </a:p>
        </p:txBody>
      </p:sp>
    </p:spTree>
    <p:extLst>
      <p:ext uri="{BB962C8B-B14F-4D97-AF65-F5344CB8AC3E}">
        <p14:creationId xmlns:p14="http://schemas.microsoft.com/office/powerpoint/2010/main" val="44783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45F91-BF31-3EC1-05BE-EB71CAFE10B5}"/>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7E7A883C-D9EB-978F-81BC-4E26B3A7867A}"/>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78686712-F748-74C9-EA32-C113883511E1}"/>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pic>
        <p:nvPicPr>
          <p:cNvPr id="2" name="Picture 1">
            <a:extLst>
              <a:ext uri="{FF2B5EF4-FFF2-40B4-BE49-F238E27FC236}">
                <a16:creationId xmlns:a16="http://schemas.microsoft.com/office/drawing/2014/main" id="{DED6C55B-534B-D948-3CD7-6E0ED8E4669C}"/>
              </a:ext>
            </a:extLst>
          </p:cNvPr>
          <p:cNvPicPr>
            <a:picLocks noChangeAspect="1"/>
          </p:cNvPicPr>
          <p:nvPr/>
        </p:nvPicPr>
        <p:blipFill>
          <a:blip r:embed="rId3"/>
          <a:stretch>
            <a:fillRect/>
          </a:stretch>
        </p:blipFill>
        <p:spPr>
          <a:xfrm>
            <a:off x="6667500" y="4762500"/>
            <a:ext cx="4953000" cy="4953000"/>
          </a:xfrm>
          <a:prstGeom prst="rect">
            <a:avLst/>
          </a:prstGeom>
        </p:spPr>
      </p:pic>
      <p:sp>
        <p:nvSpPr>
          <p:cNvPr id="12" name="TextBox 11">
            <a:extLst>
              <a:ext uri="{FF2B5EF4-FFF2-40B4-BE49-F238E27FC236}">
                <a16:creationId xmlns:a16="http://schemas.microsoft.com/office/drawing/2014/main" id="{4F94638C-07A5-F69A-884B-5A54E78BE1DA}"/>
              </a:ext>
            </a:extLst>
          </p:cNvPr>
          <p:cNvSpPr txBox="1"/>
          <p:nvPr/>
        </p:nvSpPr>
        <p:spPr>
          <a:xfrm>
            <a:off x="1257788" y="1943100"/>
            <a:ext cx="16115811" cy="8148384"/>
          </a:xfrm>
          <a:prstGeom prst="rect">
            <a:avLst/>
          </a:prstGeom>
          <a:noFill/>
        </p:spPr>
        <p:txBody>
          <a:bodyPr wrap="square">
            <a:spAutoFit/>
          </a:bodyPr>
          <a:lstStyle/>
          <a:p>
            <a:pPr>
              <a:lnSpc>
                <a:spcPct val="150000"/>
              </a:lnSpc>
            </a:pPr>
            <a:r>
              <a:rPr lang="en-US" dirty="0">
                <a:latin typeface="Konnect" panose="00000500000000000000" pitchFamily="50" charset="0"/>
              </a:rPr>
              <a:t>In effect, </a:t>
            </a:r>
            <a:r>
              <a:rPr lang="en-US" b="1" dirty="0">
                <a:latin typeface="Konnect" panose="00000500000000000000" pitchFamily="50" charset="0"/>
              </a:rPr>
              <a:t>good mental health exists when we experience a state of wellbeing </a:t>
            </a:r>
            <a:r>
              <a:rPr lang="en-US" dirty="0">
                <a:latin typeface="Konnect" panose="00000500000000000000" pitchFamily="50" charset="0"/>
              </a:rPr>
              <a:t>that enables us to: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deal with whatever life throws at us </a:t>
            </a:r>
            <a:r>
              <a:rPr lang="en-US" dirty="0">
                <a:latin typeface="Konnect" panose="00000500000000000000" pitchFamily="50" charset="0"/>
              </a:rPr>
              <a:t>through the mechanism of flexible thinking,</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experience an overall enjoyment </a:t>
            </a:r>
            <a:r>
              <a:rPr lang="en-US" dirty="0">
                <a:latin typeface="Konnect" panose="00000500000000000000" pitchFamily="50" charset="0"/>
              </a:rPr>
              <a:t>of life, and</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maintain an </a:t>
            </a:r>
            <a:r>
              <a:rPr lang="en-US" b="1" dirty="0">
                <a:latin typeface="Konnect" panose="00000500000000000000" pitchFamily="50" charset="0"/>
              </a:rPr>
              <a:t>ability to connect with others.</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Having good mental health </a:t>
            </a:r>
            <a:r>
              <a:rPr lang="en-US" b="1" dirty="0">
                <a:latin typeface="Konnect" panose="00000500000000000000" pitchFamily="50" charset="0"/>
              </a:rPr>
              <a:t>doesn’t mean feeling good all the time, however, l</a:t>
            </a:r>
            <a:r>
              <a:rPr lang="en-US" dirty="0">
                <a:latin typeface="Konnect" panose="00000500000000000000" pitchFamily="50" charset="0"/>
              </a:rPr>
              <a:t>ife comes with risks, worries and losses that can create challenges to our sense of wellbeing. Instead, </a:t>
            </a:r>
            <a:r>
              <a:rPr lang="en-US" b="1" dirty="0">
                <a:latin typeface="Konnect" panose="00000500000000000000" pitchFamily="50" charset="0"/>
              </a:rPr>
              <a:t>good mental health supports us develop helpful coping skills and strategies to successfully move through challenges as they arise</a:t>
            </a:r>
            <a:r>
              <a:rPr lang="en-US" dirty="0">
                <a:latin typeface="Konnect" panose="00000500000000000000" pitchFamily="50" charset="0"/>
              </a:rPr>
              <a:t>, building our </a:t>
            </a:r>
            <a:r>
              <a:rPr lang="en-US" b="1" dirty="0">
                <a:latin typeface="Konnect" panose="00000500000000000000" pitchFamily="50" charset="0"/>
              </a:rPr>
              <a:t>self-confidence </a:t>
            </a:r>
            <a:r>
              <a:rPr lang="en-US" dirty="0">
                <a:latin typeface="Konnect" panose="00000500000000000000" pitchFamily="50" charset="0"/>
              </a:rPr>
              <a:t>and providing a </a:t>
            </a:r>
            <a:r>
              <a:rPr lang="en-US" b="1" dirty="0">
                <a:latin typeface="Konnect" panose="00000500000000000000" pitchFamily="50" charset="0"/>
              </a:rPr>
              <a:t>sense of empowerment</a:t>
            </a:r>
            <a:r>
              <a:rPr lang="en-US" dirty="0">
                <a:latin typeface="Konnect" panose="00000500000000000000" pitchFamily="50" charset="0"/>
              </a:rPr>
              <a:t>.</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US" sz="1600" dirty="0">
                <a:latin typeface="Konnect" panose="00000500000000000000" pitchFamily="50" charset="0"/>
              </a:rPr>
              <a:t> </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r>
              <a:rPr lang="en-AU" sz="1400" dirty="0">
                <a:latin typeface="Konnect" panose="00000500000000000000" pitchFamily="50" charset="0"/>
              </a:rPr>
              <a:t>Department of Health and Aged Care. (2022). </a:t>
            </a:r>
            <a:r>
              <a:rPr lang="en-AU" sz="1400" i="1" dirty="0">
                <a:latin typeface="Konnect" panose="00000500000000000000" pitchFamily="50" charset="0"/>
                <a:hlinkClick r:id="rId4"/>
              </a:rPr>
              <a:t>About Mental Health</a:t>
            </a:r>
            <a:endParaRPr lang="en-AU" sz="1400" i="1" dirty="0">
              <a:latin typeface="Konnect" panose="00000500000000000000" pitchFamily="50" charset="0"/>
            </a:endParaRPr>
          </a:p>
          <a:p>
            <a:endParaRPr lang="en-AU" sz="500" dirty="0">
              <a:latin typeface="Konnect" panose="00000500000000000000" pitchFamily="50" charset="0"/>
            </a:endParaRPr>
          </a:p>
          <a:p>
            <a:r>
              <a:rPr lang="en-AU" sz="1400" dirty="0">
                <a:latin typeface="Konnect" panose="00000500000000000000" pitchFamily="50" charset="0"/>
              </a:rPr>
              <a:t>Mental Health Foundation. (2023). </a:t>
            </a:r>
            <a:r>
              <a:rPr lang="en-AU" sz="1400" i="1" dirty="0">
                <a:latin typeface="Konnect" panose="00000500000000000000" pitchFamily="50" charset="0"/>
                <a:hlinkClick r:id="rId5"/>
              </a:rPr>
              <a:t>About Mental Health</a:t>
            </a:r>
            <a:endParaRPr lang="en-AU" sz="1400" i="1" dirty="0">
              <a:latin typeface="Konnect" panose="00000500000000000000" pitchFamily="50" charset="0"/>
            </a:endParaRPr>
          </a:p>
        </p:txBody>
      </p:sp>
    </p:spTree>
    <p:extLst>
      <p:ext uri="{BB962C8B-B14F-4D97-AF65-F5344CB8AC3E}">
        <p14:creationId xmlns:p14="http://schemas.microsoft.com/office/powerpoint/2010/main" val="2300054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42053-31B3-2025-5DEF-7B0A22110564}"/>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DC882FB6-B8AF-FE7B-ADCE-BDCC6EB06752}"/>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BD9C380B-B390-11BC-4A2B-981E0F132723}"/>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E6690677-1903-660B-AFE1-A70D4AA7C9D6}"/>
              </a:ext>
            </a:extLst>
          </p:cNvPr>
          <p:cNvSpPr txBox="1"/>
          <p:nvPr/>
        </p:nvSpPr>
        <p:spPr>
          <a:xfrm>
            <a:off x="1296339" y="1943100"/>
            <a:ext cx="16210572" cy="7956024"/>
          </a:xfrm>
          <a:prstGeom prst="rect">
            <a:avLst/>
          </a:prstGeom>
          <a:noFill/>
        </p:spPr>
        <p:txBody>
          <a:bodyPr wrap="square">
            <a:spAutoFit/>
          </a:bodyPr>
          <a:lstStyle/>
          <a:p>
            <a:r>
              <a:rPr lang="en-US" sz="3200" b="1" dirty="0">
                <a:latin typeface="Konnect Bold" panose="00000800000000000000" pitchFamily="50" charset="0"/>
              </a:rPr>
              <a:t>Mental health as we age</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While the consensus is that </a:t>
            </a:r>
            <a:r>
              <a:rPr lang="en-US" b="1" dirty="0">
                <a:latin typeface="Konnect" panose="00000500000000000000" pitchFamily="50" charset="0"/>
              </a:rPr>
              <a:t>as we get older, we experience less anxiety and stress overall</a:t>
            </a:r>
            <a:r>
              <a:rPr lang="en-US" dirty="0">
                <a:latin typeface="Konnect" panose="00000500000000000000" pitchFamily="50" charset="0"/>
              </a:rPr>
              <a:t>, research also suggests that as we move to older age, we can experience </a:t>
            </a:r>
            <a:r>
              <a:rPr lang="en-US" b="1" dirty="0">
                <a:latin typeface="Konnect" panose="00000500000000000000" pitchFamily="50" charset="0"/>
              </a:rPr>
              <a:t>higher levels of psychological distress.</a:t>
            </a:r>
          </a:p>
          <a:p>
            <a:pPr>
              <a:lnSpc>
                <a:spcPct val="150000"/>
              </a:lnSpc>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Psychological distress describes the unpleasant feelings or emotions we can have when we feel overwhelmed</a:t>
            </a:r>
            <a:r>
              <a:rPr lang="en-US" dirty="0">
                <a:latin typeface="Konnect" panose="00000500000000000000" pitchFamily="50" charset="0"/>
              </a:rPr>
              <a:t>. These emotions and feelings </a:t>
            </a:r>
            <a:r>
              <a:rPr lang="en-US" b="1" dirty="0">
                <a:latin typeface="Konnect" panose="00000500000000000000" pitchFamily="50" charset="0"/>
              </a:rPr>
              <a:t>can get in the way of our daily living and influence how we react to the people around us, manifesting as agitation, impatience, or lethargy for example. Psychological distress can look like:</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fatigue</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sadness</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anxiety</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avoidance</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fear</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anger</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moodiness</a:t>
            </a: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AU" sz="1400" dirty="0">
                <a:latin typeface="Konnect" panose="00000500000000000000" pitchFamily="50" charset="0"/>
              </a:rPr>
              <a:t>Health -University. (2023). </a:t>
            </a:r>
            <a:r>
              <a:rPr lang="en-AU" sz="1400" i="1" u="sng" dirty="0">
                <a:latin typeface="Konnect" panose="00000500000000000000" pitchFamily="50" charset="0"/>
                <a:hlinkClick r:id="rId3"/>
              </a:rPr>
              <a:t>Psychological Distress</a:t>
            </a:r>
            <a:endParaRPr lang="en-AU" sz="1400" i="1" u="sng" dirty="0">
              <a:latin typeface="Konnect" panose="00000500000000000000" pitchFamily="50" charset="0"/>
            </a:endParaRPr>
          </a:p>
          <a:p>
            <a:pPr>
              <a:lnSpc>
                <a:spcPct val="150000"/>
              </a:lnSpc>
            </a:pPr>
            <a:endParaRPr lang="en-US" sz="500" dirty="0">
              <a:latin typeface="Konnect" panose="00000500000000000000" pitchFamily="50" charset="0"/>
            </a:endParaRPr>
          </a:p>
          <a:p>
            <a:r>
              <a:rPr lang="en-AU" sz="1400" dirty="0">
                <a:latin typeface="Konnect" panose="00000500000000000000" pitchFamily="50" charset="0"/>
              </a:rPr>
              <a:t>Australian Institute of Health and Welfare. (2015). </a:t>
            </a:r>
            <a:r>
              <a:rPr lang="en-AU" sz="1400" i="1" u="sng" dirty="0">
                <a:latin typeface="Konnect" panose="00000500000000000000" pitchFamily="50" charset="0"/>
                <a:hlinkClick r:id="rId4"/>
              </a:rPr>
              <a:t>Australia’s Welfare. Mental health of older Australians</a:t>
            </a:r>
            <a:r>
              <a:rPr lang="en-AU" sz="1400" u="sng" dirty="0">
                <a:latin typeface="Konnect" panose="00000500000000000000" pitchFamily="50" charset="0"/>
                <a:hlinkClick r:id="rId4"/>
              </a:rPr>
              <a:t>.</a:t>
            </a:r>
            <a:endParaRPr lang="en-AU" sz="1400" dirty="0">
              <a:latin typeface="Konnect" panose="00000500000000000000" pitchFamily="50" charset="0"/>
            </a:endParaRPr>
          </a:p>
        </p:txBody>
      </p:sp>
      <p:pic>
        <p:nvPicPr>
          <p:cNvPr id="3" name="Picture 2">
            <a:extLst>
              <a:ext uri="{FF2B5EF4-FFF2-40B4-BE49-F238E27FC236}">
                <a16:creationId xmlns:a16="http://schemas.microsoft.com/office/drawing/2014/main" id="{8DA94F97-B04B-DFF4-DC7A-19206C68A720}"/>
              </a:ext>
            </a:extLst>
          </p:cNvPr>
          <p:cNvPicPr>
            <a:picLocks noChangeAspect="1"/>
          </p:cNvPicPr>
          <p:nvPr/>
        </p:nvPicPr>
        <p:blipFill>
          <a:blip r:embed="rId5"/>
          <a:stretch>
            <a:fillRect/>
          </a:stretch>
        </p:blipFill>
        <p:spPr>
          <a:xfrm>
            <a:off x="11418225" y="4533900"/>
            <a:ext cx="5573436" cy="4572000"/>
          </a:xfrm>
          <a:prstGeom prst="rect">
            <a:avLst/>
          </a:prstGeom>
        </p:spPr>
      </p:pic>
    </p:spTree>
    <p:extLst>
      <p:ext uri="{BB962C8B-B14F-4D97-AF65-F5344CB8AC3E}">
        <p14:creationId xmlns:p14="http://schemas.microsoft.com/office/powerpoint/2010/main" val="677964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F16C2-3967-084D-4FBB-7EB91D4CA4EB}"/>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D6398961-12C1-D654-CFDF-27BED05B9BEA}"/>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285C24FF-A32A-1DB6-71CD-7C4DBDB5C56C}"/>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E73ABDE3-7731-D159-0769-AB80059C6C4F}"/>
              </a:ext>
            </a:extLst>
          </p:cNvPr>
          <p:cNvSpPr txBox="1"/>
          <p:nvPr/>
        </p:nvSpPr>
        <p:spPr>
          <a:xfrm>
            <a:off x="1377437" y="2019300"/>
            <a:ext cx="15767563" cy="8040663"/>
          </a:xfrm>
          <a:prstGeom prst="rect">
            <a:avLst/>
          </a:prstGeom>
          <a:noFill/>
        </p:spPr>
        <p:txBody>
          <a:bodyPr wrap="square">
            <a:spAutoFit/>
          </a:bodyPr>
          <a:lstStyle/>
          <a:p>
            <a:pPr>
              <a:lnSpc>
                <a:spcPct val="150000"/>
              </a:lnSpc>
            </a:pPr>
            <a:endParaRPr lang="en-US" sz="1000" dirty="0">
              <a:latin typeface="Konnect" panose="00000500000000000000" pitchFamily="50" charset="0"/>
            </a:endParaRPr>
          </a:p>
          <a:p>
            <a:pPr>
              <a:lnSpc>
                <a:spcPct val="150000"/>
              </a:lnSpc>
            </a:pPr>
            <a:r>
              <a:rPr lang="en-US" dirty="0">
                <a:latin typeface="Konnect" panose="00000500000000000000" pitchFamily="50" charset="0"/>
              </a:rPr>
              <a:t>Given the nature of ageing, experiences of significant </a:t>
            </a:r>
            <a:r>
              <a:rPr lang="en-US" b="1" dirty="0">
                <a:latin typeface="Konnect" panose="00000500000000000000" pitchFamily="50" charset="0"/>
              </a:rPr>
              <a:t>psychological distress are not uncommon and can be triggered by a range of social factors or life events </a:t>
            </a:r>
            <a:r>
              <a:rPr lang="en-US" dirty="0">
                <a:latin typeface="Konnect" panose="00000500000000000000" pitchFamily="50" charset="0"/>
              </a:rPr>
              <a:t>such as the </a:t>
            </a:r>
            <a:r>
              <a:rPr lang="en-US" b="1" dirty="0">
                <a:latin typeface="Konnect" panose="00000500000000000000" pitchFamily="50" charset="0"/>
              </a:rPr>
              <a:t>loss of a loved one </a:t>
            </a:r>
            <a:r>
              <a:rPr lang="en-US" dirty="0">
                <a:latin typeface="Konnect" panose="00000500000000000000" pitchFamily="50" charset="0"/>
              </a:rPr>
              <a:t>or receiving a </a:t>
            </a:r>
            <a:r>
              <a:rPr lang="en-US" b="1" dirty="0">
                <a:latin typeface="Konnect" panose="00000500000000000000" pitchFamily="50" charset="0"/>
              </a:rPr>
              <a:t>diagnosis of a serious health problem</a:t>
            </a:r>
            <a:r>
              <a:rPr lang="en-US" dirty="0">
                <a:latin typeface="Konnect" panose="00000500000000000000" pitchFamily="50" charset="0"/>
              </a:rPr>
              <a:t>.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As we age, </a:t>
            </a:r>
            <a:r>
              <a:rPr lang="en-US" b="1" dirty="0">
                <a:latin typeface="Konnect" panose="00000500000000000000" pitchFamily="50" charset="0"/>
              </a:rPr>
              <a:t>we are inevitably confronted by more, and more distressing events</a:t>
            </a:r>
            <a:r>
              <a:rPr lang="en-US" dirty="0">
                <a:latin typeface="Konnect" panose="00000500000000000000" pitchFamily="50" charset="0"/>
              </a:rPr>
              <a:t> during this time. This not only sits around the distress of losing a partner and/or friends, but of our </a:t>
            </a:r>
            <a:r>
              <a:rPr lang="en-US" b="1" dirty="0">
                <a:latin typeface="Konnect" panose="00000500000000000000" pitchFamily="50" charset="0"/>
              </a:rPr>
              <a:t>shifting identity, reduced income, a loss of some/all independence, and the need to downsize from the family home.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Essentially, </a:t>
            </a:r>
            <a:r>
              <a:rPr lang="en-US" b="1" dirty="0">
                <a:latin typeface="Konnect" panose="00000500000000000000" pitchFamily="50" charset="0"/>
              </a:rPr>
              <a:t>the transitions that occur as we age, are potentially very confronting</a:t>
            </a:r>
            <a:r>
              <a:rPr lang="en-US" dirty="0">
                <a:latin typeface="Konnect" panose="00000500000000000000" pitchFamily="50" charset="0"/>
              </a:rPr>
              <a:t>, and if not managed well, can lead to a range of mental health disorders including:</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depression</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substance abuse</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dementia</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anxiety, and</a:t>
            </a:r>
          </a:p>
          <a:p>
            <a:pPr marL="171450" indent="-1714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suicide (particularly in men over 80).</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r>
              <a:rPr lang="en-AU" sz="1400" dirty="0">
                <a:latin typeface="Konnect" panose="00000500000000000000" pitchFamily="50" charset="0"/>
              </a:rPr>
              <a:t>WebMD. (2021). </a:t>
            </a:r>
            <a:r>
              <a:rPr lang="en-AU" sz="1400" i="1" u="sng" dirty="0">
                <a:latin typeface="Konnect" panose="00000500000000000000" pitchFamily="50" charset="0"/>
                <a:hlinkClick r:id="rId3"/>
              </a:rPr>
              <a:t>What to Know About Mental health in Older Adults.</a:t>
            </a:r>
            <a:endParaRPr lang="en-AU" sz="1400" i="1" dirty="0">
              <a:latin typeface="Konnect" panose="00000500000000000000" pitchFamily="50" charset="0"/>
            </a:endParaRPr>
          </a:p>
        </p:txBody>
      </p:sp>
    </p:spTree>
    <p:extLst>
      <p:ext uri="{BB962C8B-B14F-4D97-AF65-F5344CB8AC3E}">
        <p14:creationId xmlns:p14="http://schemas.microsoft.com/office/powerpoint/2010/main" val="133108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F9D9A-7AB5-3289-D215-B349B8525E5E}"/>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2CE6B8F0-B21E-6EC7-41DC-249A0F6141AE}"/>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5128213F-6EF7-83C5-A501-B775CE461D5C}"/>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6AEC6CBD-6BD4-F205-86BC-40A031855816}"/>
              </a:ext>
            </a:extLst>
          </p:cNvPr>
          <p:cNvSpPr txBox="1"/>
          <p:nvPr/>
        </p:nvSpPr>
        <p:spPr>
          <a:xfrm>
            <a:off x="1415537" y="1943100"/>
            <a:ext cx="15881863" cy="8125301"/>
          </a:xfrm>
          <a:prstGeom prst="rect">
            <a:avLst/>
          </a:prstGeom>
          <a:noFill/>
        </p:spPr>
        <p:txBody>
          <a:bodyPr wrap="square">
            <a:spAutoFit/>
          </a:bodyPr>
          <a:lstStyle/>
          <a:p>
            <a:r>
              <a:rPr lang="en-US" sz="3200" dirty="0">
                <a:latin typeface="Konnect Bold" panose="00000800000000000000" pitchFamily="50" charset="0"/>
              </a:rPr>
              <a:t>Older adults from diverse backgrounds</a:t>
            </a:r>
          </a:p>
          <a:p>
            <a:pPr>
              <a:lnSpc>
                <a:spcPct val="150000"/>
              </a:lnSpc>
            </a:pPr>
            <a:r>
              <a:rPr lang="en-US" dirty="0">
                <a:latin typeface="Konnect" panose="00000500000000000000" pitchFamily="50" charset="0"/>
              </a:rPr>
              <a:t>Older people from culturally and linguistically diverse (CALD) communities </a:t>
            </a:r>
            <a:r>
              <a:rPr lang="en-US" b="1" dirty="0">
                <a:latin typeface="Konnect" panose="00000500000000000000" pitchFamily="50" charset="0"/>
              </a:rPr>
              <a:t>face a range of issues in addition to the stressors that can affect all older people.</a:t>
            </a:r>
            <a:r>
              <a:rPr lang="en-US" dirty="0">
                <a:latin typeface="Konnect" panose="00000500000000000000" pitchFamily="50" charset="0"/>
              </a:rPr>
              <a:t> These issues include </a:t>
            </a:r>
            <a:r>
              <a:rPr lang="en-US" b="1" dirty="0">
                <a:latin typeface="Konnect" panose="00000500000000000000" pitchFamily="50" charset="0"/>
              </a:rPr>
              <a:t>loss of language, cultural identity, and social isolation</a:t>
            </a:r>
            <a:r>
              <a:rPr lang="en-US" dirty="0">
                <a:latin typeface="Konnect" panose="00000500000000000000" pitchFamily="50" charset="0"/>
              </a:rPr>
              <a:t>, especially for those </a:t>
            </a:r>
            <a:r>
              <a:rPr lang="en-US" b="1" dirty="0">
                <a:latin typeface="Konnect" panose="00000500000000000000" pitchFamily="50" charset="0"/>
              </a:rPr>
              <a:t>living in aged care homes.</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Indeed, international research shows that </a:t>
            </a:r>
            <a:r>
              <a:rPr lang="en-US" b="1" dirty="0">
                <a:latin typeface="Konnect" panose="00000500000000000000" pitchFamily="50" charset="0"/>
              </a:rPr>
              <a:t>severe mental illness may be higher in the immigrant and refugee population than in host communities </a:t>
            </a:r>
            <a:r>
              <a:rPr lang="en-US" dirty="0">
                <a:latin typeface="Konnect" panose="00000500000000000000" pitchFamily="50" charset="0"/>
              </a:rPr>
              <a:t>due to pre-migration, migration and settlement stresses. As well, research in this field has revealed that </a:t>
            </a:r>
            <a:r>
              <a:rPr lang="en-US" b="1" dirty="0">
                <a:latin typeface="Konnect" panose="00000500000000000000" pitchFamily="50" charset="0"/>
              </a:rPr>
              <a:t>discrimination, racism and </a:t>
            </a:r>
            <a:r>
              <a:rPr lang="en-US" b="1" dirty="0" err="1">
                <a:latin typeface="Konnect" panose="00000500000000000000" pitchFamily="50" charset="0"/>
              </a:rPr>
              <a:t>marginalisation</a:t>
            </a:r>
            <a:r>
              <a:rPr lang="en-US" b="1" dirty="0">
                <a:latin typeface="Konnect" panose="00000500000000000000" pitchFamily="50" charset="0"/>
              </a:rPr>
              <a:t> can act as a barrier to accessing services</a:t>
            </a:r>
            <a:r>
              <a:rPr lang="en-US" dirty="0">
                <a:latin typeface="Konnect" panose="00000500000000000000" pitchFamily="50" charset="0"/>
              </a:rPr>
              <a:t> for culturally diverse seniors </a:t>
            </a:r>
            <a:r>
              <a:rPr lang="en-US" b="1" dirty="0">
                <a:latin typeface="Konnect" panose="00000500000000000000" pitchFamily="50" charset="0"/>
              </a:rPr>
              <a:t>which can also have an impact on their mental health. </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r>
              <a:rPr lang="en-AU" sz="1400" dirty="0">
                <a:latin typeface="Konnect" panose="00000500000000000000" pitchFamily="50" charset="0"/>
              </a:rPr>
              <a:t>Australian Institute of Health and Welfare. (2015). </a:t>
            </a:r>
            <a:r>
              <a:rPr lang="en-AU" sz="1400" i="1" u="sng" dirty="0">
                <a:latin typeface="Konnect" panose="00000500000000000000" pitchFamily="50" charset="0"/>
                <a:hlinkClick r:id="rId3"/>
              </a:rPr>
              <a:t>Australia’s Welfare. Mental health of older Australians.</a:t>
            </a:r>
            <a:endParaRPr lang="en-AU" sz="1400" i="1" u="sng" dirty="0">
              <a:latin typeface="Konnect" panose="00000500000000000000" pitchFamily="50" charset="0"/>
            </a:endParaRPr>
          </a:p>
          <a:p>
            <a:endParaRPr lang="en-AU" sz="500" i="1" u="sng" dirty="0">
              <a:latin typeface="Konnect" panose="00000500000000000000" pitchFamily="50" charset="0"/>
            </a:endParaRPr>
          </a:p>
          <a:p>
            <a:endParaRPr lang="en-AU" sz="500" u="sng" dirty="0">
              <a:latin typeface="Konnect" panose="00000500000000000000" pitchFamily="50" charset="0"/>
            </a:endParaRPr>
          </a:p>
          <a:p>
            <a:r>
              <a:rPr lang="en-AU" sz="1400" dirty="0">
                <a:latin typeface="Konnect" panose="00000500000000000000" pitchFamily="50" charset="0"/>
              </a:rPr>
              <a:t>Centre for Cultural Diversity In Ageing. (2024). </a:t>
            </a:r>
            <a:r>
              <a:rPr lang="en-US" sz="1400" i="1" dirty="0">
                <a:latin typeface="Konnect" panose="00000500000000000000" pitchFamily="50" charset="0"/>
                <a:hlinkClick r:id="rId4"/>
              </a:rPr>
              <a:t>Culturally Appropriate Mental Health Support for Culturally Diverse Seniors </a:t>
            </a:r>
            <a:endParaRPr lang="en-AU" sz="1400" i="1" dirty="0">
              <a:latin typeface="Konnect" panose="00000500000000000000" pitchFamily="50" charset="0"/>
            </a:endParaRPr>
          </a:p>
          <a:p>
            <a:endParaRPr lang="en-AU" sz="500" dirty="0">
              <a:latin typeface="Konnect" panose="00000500000000000000" pitchFamily="50" charset="0"/>
            </a:endParaRPr>
          </a:p>
        </p:txBody>
      </p:sp>
      <p:pic>
        <p:nvPicPr>
          <p:cNvPr id="2" name="Picture 1">
            <a:extLst>
              <a:ext uri="{FF2B5EF4-FFF2-40B4-BE49-F238E27FC236}">
                <a16:creationId xmlns:a16="http://schemas.microsoft.com/office/drawing/2014/main" id="{33272946-AC1C-3DC4-B5CC-08D4FD4B5418}"/>
              </a:ext>
            </a:extLst>
          </p:cNvPr>
          <p:cNvPicPr>
            <a:picLocks noChangeAspect="1"/>
          </p:cNvPicPr>
          <p:nvPr/>
        </p:nvPicPr>
        <p:blipFill>
          <a:blip r:embed="rId5"/>
          <a:stretch>
            <a:fillRect/>
          </a:stretch>
        </p:blipFill>
        <p:spPr>
          <a:xfrm>
            <a:off x="6324600" y="5143500"/>
            <a:ext cx="5124450" cy="3458166"/>
          </a:xfrm>
          <a:prstGeom prst="rect">
            <a:avLst/>
          </a:prstGeom>
        </p:spPr>
      </p:pic>
    </p:spTree>
    <p:extLst>
      <p:ext uri="{BB962C8B-B14F-4D97-AF65-F5344CB8AC3E}">
        <p14:creationId xmlns:p14="http://schemas.microsoft.com/office/powerpoint/2010/main" val="280512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92FD1-954E-A99A-4C65-7578A90DC4A7}"/>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B2437855-29DC-EEF7-CE94-036F4C8F5477}"/>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44A47F9F-1803-FEC8-8759-73C6C0088E2B}"/>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6E9BDB92-3AF5-BF54-878A-04C9EE01B974}"/>
              </a:ext>
            </a:extLst>
          </p:cNvPr>
          <p:cNvSpPr txBox="1"/>
          <p:nvPr/>
        </p:nvSpPr>
        <p:spPr>
          <a:xfrm>
            <a:off x="1377437" y="1943100"/>
            <a:ext cx="15005563" cy="7925246"/>
          </a:xfrm>
          <a:prstGeom prst="rect">
            <a:avLst/>
          </a:prstGeom>
          <a:noFill/>
        </p:spPr>
        <p:txBody>
          <a:bodyPr wrap="square">
            <a:spAutoFit/>
          </a:bodyPr>
          <a:lstStyle/>
          <a:p>
            <a:pPr>
              <a:lnSpc>
                <a:spcPct val="150000"/>
              </a:lnSpc>
            </a:pPr>
            <a:r>
              <a:rPr lang="en-US" dirty="0">
                <a:latin typeface="Konnect" panose="00000500000000000000" pitchFamily="50" charset="0"/>
              </a:rPr>
              <a:t>There are many factors that can impact the mental health and wellbeing of older people from CALD communities. These </a:t>
            </a:r>
            <a:r>
              <a:rPr lang="en-US" b="1" dirty="0">
                <a:latin typeface="Konnect" panose="00000500000000000000" pitchFamily="50" charset="0"/>
              </a:rPr>
              <a:t>factors vary based on migration, refugee, and resettlement experiences</a:t>
            </a:r>
            <a:r>
              <a:rPr lang="en-US" dirty="0">
                <a:latin typeface="Konnect" panose="00000500000000000000" pitchFamily="50" charset="0"/>
              </a:rPr>
              <a:t>, and include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Isolation, loneliness</a:t>
            </a:r>
            <a:r>
              <a:rPr lang="en-US" dirty="0">
                <a:latin typeface="Konnect" panose="00000500000000000000" pitchFamily="50" charset="0"/>
              </a:rPr>
              <a:t>, and lack of extended family support.</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Grief and loss </a:t>
            </a:r>
            <a:r>
              <a:rPr lang="en-US" dirty="0">
                <a:latin typeface="Konnect" panose="00000500000000000000" pitchFamily="50" charset="0"/>
              </a:rPr>
              <a:t>as part of the migration experience.</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The </a:t>
            </a:r>
            <a:r>
              <a:rPr lang="en-US" b="1" dirty="0">
                <a:latin typeface="Konnect" panose="00000500000000000000" pitchFamily="50" charset="0"/>
              </a:rPr>
              <a:t>challenges of ageing in an unfamiliar cultural environment</a:t>
            </a:r>
            <a:r>
              <a:rPr lang="en-US" dirty="0">
                <a:latin typeface="Konnect" panose="00000500000000000000" pitchFamily="50" charset="0"/>
              </a:rPr>
              <a:t>.</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The loss or </a:t>
            </a:r>
            <a:r>
              <a:rPr lang="en-US" b="1" dirty="0">
                <a:latin typeface="Konnect" panose="00000500000000000000" pitchFamily="50" charset="0"/>
              </a:rPr>
              <a:t>deterioration of English language and first language skills </a:t>
            </a:r>
            <a:r>
              <a:rPr lang="en-US" dirty="0">
                <a:latin typeface="Konnect" panose="00000500000000000000" pitchFamily="50" charset="0"/>
              </a:rPr>
              <a:t>especially with the onset of dementia.</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Re-emergence of symptoms of post-traumatic stress </a:t>
            </a:r>
            <a:r>
              <a:rPr lang="en-US" dirty="0">
                <a:latin typeface="Konnect" panose="00000500000000000000" pitchFamily="50" charset="0"/>
              </a:rPr>
              <a:t>in later life for older people who arrived in Australia as displaced persons and experienced previous trauma and/or torture.</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A </a:t>
            </a:r>
            <a:r>
              <a:rPr lang="en-US" b="1" dirty="0">
                <a:latin typeface="Konnect" panose="00000500000000000000" pitchFamily="50" charset="0"/>
              </a:rPr>
              <a:t>loss of identity or sense of disconnection </a:t>
            </a:r>
            <a:r>
              <a:rPr lang="en-US" dirty="0">
                <a:latin typeface="Konnect" panose="00000500000000000000" pitchFamily="50" charset="0"/>
              </a:rPr>
              <a:t>because of migration. </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Lower socioeconomic status </a:t>
            </a:r>
            <a:r>
              <a:rPr lang="en-US" dirty="0">
                <a:latin typeface="Konnect" panose="00000500000000000000" pitchFamily="50" charset="0"/>
              </a:rPr>
              <a:t>of some older people from CALD backgrounds. </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Reduced access to mental health information and services. </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Delayed help-seeking </a:t>
            </a:r>
            <a:r>
              <a:rPr lang="en-US" b="1" dirty="0" err="1">
                <a:latin typeface="Konnect" panose="00000500000000000000" pitchFamily="50" charset="0"/>
              </a:rPr>
              <a:t>behaviour</a:t>
            </a:r>
            <a:r>
              <a:rPr lang="en-US" b="1" dirty="0">
                <a:latin typeface="Konnect" panose="00000500000000000000" pitchFamily="50" charset="0"/>
              </a:rPr>
              <a:t> </a:t>
            </a:r>
            <a:r>
              <a:rPr lang="en-US" dirty="0">
                <a:latin typeface="Konnect" panose="00000500000000000000" pitchFamily="50" charset="0"/>
              </a:rPr>
              <a:t>leading to delayed diagnosis of mental illness.</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r>
              <a:rPr lang="en-AU" sz="1400" dirty="0">
                <a:latin typeface="Konnect" panose="00000500000000000000" pitchFamily="50" charset="0"/>
              </a:rPr>
              <a:t>Department of Health NSW. (2023). </a:t>
            </a:r>
            <a:r>
              <a:rPr lang="en-AU" sz="1400" i="1" u="sng" dirty="0">
                <a:latin typeface="Konnect" panose="00000500000000000000" pitchFamily="50" charset="0"/>
                <a:hlinkClick r:id="rId3"/>
              </a:rPr>
              <a:t>Transcultural mental health centre: older people.</a:t>
            </a:r>
            <a:endParaRPr lang="en-AU" sz="1400" i="1" dirty="0">
              <a:latin typeface="Konnect" panose="00000500000000000000" pitchFamily="50" charset="0"/>
            </a:endParaRPr>
          </a:p>
        </p:txBody>
      </p:sp>
    </p:spTree>
    <p:extLst>
      <p:ext uri="{BB962C8B-B14F-4D97-AF65-F5344CB8AC3E}">
        <p14:creationId xmlns:p14="http://schemas.microsoft.com/office/powerpoint/2010/main" val="2485954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BEE9A-C508-29A7-236B-AF0902012A7D}"/>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3C243B26-E32A-02A2-7EA0-B591F5E25BA9}"/>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F1AB789F-C990-FE03-88CA-769C9DB1A2E1}"/>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6783B148-4A23-2D67-8753-C9FD42527F84}"/>
              </a:ext>
            </a:extLst>
          </p:cNvPr>
          <p:cNvSpPr txBox="1"/>
          <p:nvPr/>
        </p:nvSpPr>
        <p:spPr>
          <a:xfrm>
            <a:off x="1307074" y="2171700"/>
            <a:ext cx="14014963" cy="769441"/>
          </a:xfrm>
          <a:prstGeom prst="rect">
            <a:avLst/>
          </a:prstGeom>
          <a:noFill/>
        </p:spPr>
        <p:txBody>
          <a:bodyPr wrap="square">
            <a:spAutoFit/>
          </a:bodyPr>
          <a:lstStyle/>
          <a:p>
            <a:r>
              <a:rPr lang="en-US" sz="4400" b="1" dirty="0">
                <a:latin typeface="Konnect Bold" panose="00000800000000000000" pitchFamily="50" charset="0"/>
              </a:rPr>
              <a:t>Section 3: Creating Mental Health</a:t>
            </a:r>
            <a:endParaRPr lang="en-US" sz="4400" dirty="0">
              <a:latin typeface="Konnect" panose="00000500000000000000" pitchFamily="50" charset="0"/>
            </a:endParaRPr>
          </a:p>
        </p:txBody>
      </p:sp>
      <p:pic>
        <p:nvPicPr>
          <p:cNvPr id="2" name="Picture 1">
            <a:extLst>
              <a:ext uri="{FF2B5EF4-FFF2-40B4-BE49-F238E27FC236}">
                <a16:creationId xmlns:a16="http://schemas.microsoft.com/office/drawing/2014/main" id="{146CFB2A-7541-C547-475A-4EC63662E25C}"/>
              </a:ext>
            </a:extLst>
          </p:cNvPr>
          <p:cNvPicPr>
            <a:picLocks noChangeAspect="1"/>
          </p:cNvPicPr>
          <p:nvPr/>
        </p:nvPicPr>
        <p:blipFill>
          <a:blip r:embed="rId3"/>
          <a:stretch>
            <a:fillRect/>
          </a:stretch>
        </p:blipFill>
        <p:spPr>
          <a:xfrm>
            <a:off x="5257800" y="4152900"/>
            <a:ext cx="7048500" cy="4695825"/>
          </a:xfrm>
          <a:prstGeom prst="rect">
            <a:avLst/>
          </a:prstGeom>
        </p:spPr>
      </p:pic>
    </p:spTree>
    <p:extLst>
      <p:ext uri="{BB962C8B-B14F-4D97-AF65-F5344CB8AC3E}">
        <p14:creationId xmlns:p14="http://schemas.microsoft.com/office/powerpoint/2010/main" val="2341276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6A721-3A05-33D1-934A-523B26E7D9C9}"/>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C9B30607-BE35-2E1B-F750-5AD120836391}"/>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9" name="TextBox 9">
            <a:extLst>
              <a:ext uri="{FF2B5EF4-FFF2-40B4-BE49-F238E27FC236}">
                <a16:creationId xmlns:a16="http://schemas.microsoft.com/office/drawing/2014/main" id="{F70D99C2-BA6B-D2CB-BE99-4DC2071E2D32}"/>
              </a:ext>
            </a:extLst>
          </p:cNvPr>
          <p:cNvSpPr txBox="1"/>
          <p:nvPr/>
        </p:nvSpPr>
        <p:spPr>
          <a:xfrm>
            <a:off x="-2362200" y="9586325"/>
            <a:ext cx="2144367" cy="268123"/>
          </a:xfrm>
          <a:prstGeom prst="rect">
            <a:avLst/>
          </a:prstGeom>
        </p:spPr>
        <p:txBody>
          <a:bodyPr lIns="0" tIns="0" rIns="0" bIns="0" rtlCol="0" anchor="t">
            <a:spAutoFit/>
          </a:bodyPr>
          <a:lstStyle/>
          <a:p>
            <a:pPr algn="ctr">
              <a:lnSpc>
                <a:spcPts val="2021"/>
              </a:lnSpc>
              <a:spcBef>
                <a:spcPct val="0"/>
              </a:spcBef>
            </a:pPr>
            <a:r>
              <a:rPr lang="en-US" sz="1443" dirty="0">
                <a:solidFill>
                  <a:srgbClr val="FFFFFF"/>
                </a:solidFill>
                <a:latin typeface="Konnect 2"/>
              </a:rPr>
              <a:t>Learn More</a:t>
            </a:r>
          </a:p>
        </p:txBody>
      </p:sp>
      <p:sp>
        <p:nvSpPr>
          <p:cNvPr id="10" name="TextBox 10">
            <a:extLst>
              <a:ext uri="{FF2B5EF4-FFF2-40B4-BE49-F238E27FC236}">
                <a16:creationId xmlns:a16="http://schemas.microsoft.com/office/drawing/2014/main" id="{FC54D354-9804-3D8D-FE55-596DD4E3E78A}"/>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C3627283-48F2-DCE7-5759-B2DF8A925CAA}"/>
              </a:ext>
            </a:extLst>
          </p:cNvPr>
          <p:cNvSpPr txBox="1"/>
          <p:nvPr/>
        </p:nvSpPr>
        <p:spPr>
          <a:xfrm>
            <a:off x="1407917" y="1921483"/>
            <a:ext cx="15508483" cy="7594387"/>
          </a:xfrm>
          <a:prstGeom prst="rect">
            <a:avLst/>
          </a:prstGeom>
          <a:noFill/>
        </p:spPr>
        <p:txBody>
          <a:bodyPr wrap="square">
            <a:spAutoFit/>
          </a:bodyPr>
          <a:lstStyle/>
          <a:p>
            <a:r>
              <a:rPr lang="en-US" sz="3600" dirty="0">
                <a:latin typeface="Konnect Bold" panose="00000800000000000000" pitchFamily="50" charset="0"/>
              </a:rPr>
              <a:t>Outcomes and Objectives</a:t>
            </a:r>
            <a:endParaRPr lang="en-US" sz="3600" dirty="0">
              <a:latin typeface="Konnect" panose="00000500000000000000" pitchFamily="50" charset="0"/>
            </a:endParaRPr>
          </a:p>
          <a:p>
            <a:pPr>
              <a:lnSpc>
                <a:spcPct val="150000"/>
              </a:lnSpc>
            </a:pPr>
            <a:r>
              <a:rPr lang="en-US" dirty="0">
                <a:latin typeface="Konnect" panose="00000500000000000000" pitchFamily="50" charset="0"/>
              </a:rPr>
              <a:t>This training module has been designed to equip you with </a:t>
            </a:r>
            <a:r>
              <a:rPr lang="en-US" b="1" dirty="0">
                <a:latin typeface="Konnect" panose="00000500000000000000" pitchFamily="50" charset="0"/>
              </a:rPr>
              <a:t>the knowledge you need to </a:t>
            </a:r>
            <a:r>
              <a:rPr lang="en-US" b="1" dirty="0" err="1">
                <a:latin typeface="Konnect" panose="00000500000000000000" pitchFamily="50" charset="0"/>
              </a:rPr>
              <a:t>recognise</a:t>
            </a:r>
            <a:r>
              <a:rPr lang="en-US" b="1" dirty="0">
                <a:latin typeface="Konnect" panose="00000500000000000000" pitchFamily="50" charset="0"/>
              </a:rPr>
              <a:t> signs </a:t>
            </a:r>
            <a:r>
              <a:rPr lang="en-US" dirty="0">
                <a:latin typeface="Konnect" panose="00000500000000000000" pitchFamily="50" charset="0"/>
              </a:rPr>
              <a:t>of change or decline in your client’s mental health, and what to do if this occurs.</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By the end of this module, you will be able to:</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Confidently </a:t>
            </a:r>
            <a:r>
              <a:rPr lang="en-US" b="1" dirty="0">
                <a:latin typeface="Konnect" panose="00000500000000000000" pitchFamily="50" charset="0"/>
              </a:rPr>
              <a:t>discuss the issues of mental health </a:t>
            </a:r>
            <a:r>
              <a:rPr lang="en-US" dirty="0">
                <a:latin typeface="Konnect" panose="00000500000000000000" pitchFamily="50" charset="0"/>
              </a:rPr>
              <a:t>in older adults.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Understand </a:t>
            </a:r>
            <a:r>
              <a:rPr lang="en-US" b="1" dirty="0">
                <a:latin typeface="Konnect" panose="00000500000000000000" pitchFamily="50" charset="0"/>
              </a:rPr>
              <a:t>the impact ageing can have on our mental health</a:t>
            </a:r>
            <a:r>
              <a:rPr lang="en-US" dirty="0">
                <a:latin typeface="Konnect" panose="00000500000000000000" pitchFamily="50" charset="0"/>
              </a:rPr>
              <a:t>.</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Identify the </a:t>
            </a:r>
            <a:r>
              <a:rPr lang="en-US" b="1" dirty="0">
                <a:latin typeface="Konnect" panose="00000500000000000000" pitchFamily="50" charset="0"/>
              </a:rPr>
              <a:t>ways our environment influences </a:t>
            </a:r>
            <a:r>
              <a:rPr lang="en-US" dirty="0">
                <a:latin typeface="Konnect" panose="00000500000000000000" pitchFamily="50" charset="0"/>
              </a:rPr>
              <a:t>mental health.</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Identify the </a:t>
            </a:r>
            <a:r>
              <a:rPr lang="en-US" b="1" dirty="0">
                <a:latin typeface="Konnect" panose="00000500000000000000" pitchFamily="50" charset="0"/>
              </a:rPr>
              <a:t>major mental health issues </a:t>
            </a:r>
            <a:r>
              <a:rPr lang="en-US" dirty="0">
                <a:latin typeface="Konnect" panose="00000500000000000000" pitchFamily="50" charset="0"/>
              </a:rPr>
              <a:t>affecting older Australians.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err="1">
                <a:latin typeface="Konnect" panose="00000500000000000000" pitchFamily="50" charset="0"/>
              </a:rPr>
              <a:t>Recognise</a:t>
            </a:r>
            <a:r>
              <a:rPr lang="en-US" dirty="0">
                <a:latin typeface="Konnect" panose="00000500000000000000" pitchFamily="50" charset="0"/>
              </a:rPr>
              <a:t> the </a:t>
            </a:r>
            <a:r>
              <a:rPr lang="en-US" b="1" dirty="0">
                <a:latin typeface="Konnect" panose="00000500000000000000" pitchFamily="50" charset="0"/>
              </a:rPr>
              <a:t>most common symptoms of anxiety and depression </a:t>
            </a:r>
            <a:r>
              <a:rPr lang="en-US" dirty="0">
                <a:latin typeface="Konnect" panose="00000500000000000000" pitchFamily="50" charset="0"/>
              </a:rPr>
              <a:t>in older adults.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Confidently participate in </a:t>
            </a:r>
            <a:r>
              <a:rPr lang="en-US" b="1" dirty="0">
                <a:latin typeface="Konnect" panose="00000500000000000000" pitchFamily="50" charset="0"/>
              </a:rPr>
              <a:t>supporting the mental health of older adults</a:t>
            </a:r>
            <a:r>
              <a:rPr lang="en-US" dirty="0">
                <a:latin typeface="Konnect" panose="00000500000000000000" pitchFamily="50" charset="0"/>
              </a:rPr>
              <a:t>. </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endParaRPr lang="en-US" dirty="0">
              <a:latin typeface="Konnect" panose="00000500000000000000" pitchFamily="50" charset="0"/>
            </a:endParaRPr>
          </a:p>
          <a:p>
            <a:pPr marL="285750" indent="-285750">
              <a:buFont typeface="Arial" panose="020B0604020202020204" pitchFamily="34" charset="0"/>
              <a:buChar char="•"/>
            </a:pPr>
            <a:endParaRPr lang="en-US" dirty="0">
              <a:latin typeface="Konnect" panose="00000500000000000000" pitchFamily="50" charset="0"/>
            </a:endParaRPr>
          </a:p>
          <a:p>
            <a:pPr marL="285750" indent="-285750">
              <a:buFont typeface="Arial" panose="020B0604020202020204" pitchFamily="34" charset="0"/>
              <a:buChar char="•"/>
            </a:pPr>
            <a:endParaRPr lang="en-US" dirty="0">
              <a:latin typeface="Konnect" panose="00000500000000000000" pitchFamily="50" charset="0"/>
            </a:endParaRPr>
          </a:p>
          <a:p>
            <a:pPr marL="285750" indent="-285750">
              <a:buFont typeface="Arial" panose="020B0604020202020204" pitchFamily="34" charset="0"/>
              <a:buChar char="•"/>
            </a:pPr>
            <a:endParaRPr lang="en-US" dirty="0">
              <a:latin typeface="Konnect" panose="00000500000000000000" pitchFamily="50" charset="0"/>
            </a:endParaRPr>
          </a:p>
          <a:p>
            <a:pPr marL="285750" indent="-285750">
              <a:buFont typeface="Arial" panose="020B0604020202020204" pitchFamily="34" charset="0"/>
              <a:buChar char="•"/>
            </a:pPr>
            <a:endParaRPr lang="en-US" dirty="0">
              <a:latin typeface="Konnect" panose="00000500000000000000" pitchFamily="50" charset="0"/>
            </a:endParaRPr>
          </a:p>
          <a:p>
            <a:pPr marL="285750" indent="-285750">
              <a:buFont typeface="Arial" panose="020B0604020202020204" pitchFamily="34" charset="0"/>
              <a:buChar char="•"/>
            </a:pPr>
            <a:endParaRPr lang="en-US" dirty="0">
              <a:latin typeface="Konnect" panose="00000500000000000000" pitchFamily="50" charset="0"/>
            </a:endParaRPr>
          </a:p>
          <a:p>
            <a:endParaRPr lang="en-US" dirty="0">
              <a:latin typeface="Konnect" panose="00000500000000000000" pitchFamily="50" charset="0"/>
            </a:endParaRPr>
          </a:p>
          <a:p>
            <a:endParaRPr lang="en-US" dirty="0">
              <a:latin typeface="Konnect" panose="00000500000000000000" pitchFamily="50" charset="0"/>
            </a:endParaRPr>
          </a:p>
        </p:txBody>
      </p:sp>
      <p:pic>
        <p:nvPicPr>
          <p:cNvPr id="2" name="Picture 1">
            <a:extLst>
              <a:ext uri="{FF2B5EF4-FFF2-40B4-BE49-F238E27FC236}">
                <a16:creationId xmlns:a16="http://schemas.microsoft.com/office/drawing/2014/main" id="{008E774F-6DDF-654B-5025-221789CE0E64}"/>
              </a:ext>
            </a:extLst>
          </p:cNvPr>
          <p:cNvPicPr>
            <a:picLocks noChangeAspect="1"/>
          </p:cNvPicPr>
          <p:nvPr/>
        </p:nvPicPr>
        <p:blipFill>
          <a:blip r:embed="rId3"/>
          <a:stretch>
            <a:fillRect/>
          </a:stretch>
        </p:blipFill>
        <p:spPr>
          <a:xfrm>
            <a:off x="11125200" y="3314700"/>
            <a:ext cx="4114800" cy="5878285"/>
          </a:xfrm>
          <a:prstGeom prst="rect">
            <a:avLst/>
          </a:prstGeom>
        </p:spPr>
      </p:pic>
    </p:spTree>
    <p:extLst>
      <p:ext uri="{BB962C8B-B14F-4D97-AF65-F5344CB8AC3E}">
        <p14:creationId xmlns:p14="http://schemas.microsoft.com/office/powerpoint/2010/main" val="27845617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3F21C-6CE3-6A51-F5F4-6A54CE379BC7}"/>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6457524A-AFE3-D1B6-3EF2-278DD208EFA3}"/>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5D4B5BB5-B75F-89DB-82AA-5B5C26060B5D}"/>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F26F828D-4DA4-B2E0-B668-5FCFD131D661}"/>
              </a:ext>
            </a:extLst>
          </p:cNvPr>
          <p:cNvSpPr txBox="1"/>
          <p:nvPr/>
        </p:nvSpPr>
        <p:spPr>
          <a:xfrm>
            <a:off x="1377437" y="2095500"/>
            <a:ext cx="15157963" cy="7852150"/>
          </a:xfrm>
          <a:prstGeom prst="rect">
            <a:avLst/>
          </a:prstGeom>
          <a:noFill/>
        </p:spPr>
        <p:txBody>
          <a:bodyPr wrap="square">
            <a:spAutoFit/>
          </a:bodyPr>
          <a:lstStyle/>
          <a:p>
            <a:r>
              <a:rPr lang="en-US" sz="3200" b="1" dirty="0">
                <a:latin typeface="Konnect Bold" panose="00000800000000000000" pitchFamily="50" charset="0"/>
              </a:rPr>
              <a:t>Building mental health</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Our </a:t>
            </a:r>
            <a:r>
              <a:rPr lang="en-US" b="1" dirty="0">
                <a:latin typeface="Konnect" panose="00000500000000000000" pitchFamily="50" charset="0"/>
              </a:rPr>
              <a:t>mental health exists on a continuum that ranges from thriving, sometimes referred to as flourishing, to being in crisis</a:t>
            </a:r>
            <a:r>
              <a:rPr lang="en-US" dirty="0">
                <a:latin typeface="Konnect" panose="00000500000000000000" pitchFamily="50" charset="0"/>
              </a:rPr>
              <a:t>, or psychologically injured. And, where we are on that continuum at any given time is </a:t>
            </a:r>
            <a:r>
              <a:rPr lang="en-US" b="1" dirty="0">
                <a:latin typeface="Konnect" panose="00000500000000000000" pitchFamily="50" charset="0"/>
              </a:rPr>
              <a:t>influenced by </a:t>
            </a:r>
            <a:r>
              <a:rPr lang="en-US" dirty="0">
                <a:latin typeface="Konnect" panose="00000500000000000000" pitchFamily="50" charset="0"/>
              </a:rPr>
              <a:t>several variables that are rooted in our early years, including our </a:t>
            </a:r>
            <a:r>
              <a:rPr lang="en-US" b="1" dirty="0">
                <a:latin typeface="Konnect" panose="00000500000000000000" pitchFamily="50" charset="0"/>
              </a:rPr>
              <a:t>family situation, culture, community, environment, and genetics</a:t>
            </a:r>
            <a:r>
              <a:rPr lang="en-US" dirty="0">
                <a:latin typeface="Konnect" panose="00000500000000000000" pitchFamily="50" charset="0"/>
              </a:rPr>
              <a:t>. These variables can be either protective factors or risk factors.</a:t>
            </a:r>
          </a:p>
          <a:p>
            <a:pPr>
              <a:lnSpc>
                <a:spcPct val="150000"/>
              </a:lnSpc>
            </a:pPr>
            <a:endParaRPr lang="en-US" sz="800" dirty="0">
              <a:latin typeface="Konnect" panose="00000500000000000000" pitchFamily="50" charset="0"/>
            </a:endParaRPr>
          </a:p>
          <a:p>
            <a:pPr>
              <a:lnSpc>
                <a:spcPct val="150000"/>
              </a:lnSpc>
            </a:pPr>
            <a:r>
              <a:rPr lang="en-US" sz="2000" dirty="0">
                <a:latin typeface="Konnect Medium" panose="00000600000000000000" pitchFamily="50" charset="0"/>
              </a:rPr>
              <a:t>Protective factors</a:t>
            </a:r>
          </a:p>
          <a:p>
            <a:pPr>
              <a:lnSpc>
                <a:spcPct val="150000"/>
              </a:lnSpc>
            </a:pPr>
            <a:r>
              <a:rPr lang="en-US" dirty="0">
                <a:latin typeface="Konnect" panose="00000500000000000000" pitchFamily="50" charset="0"/>
              </a:rPr>
              <a:t>Protective factors are those variables that </a:t>
            </a:r>
            <a:r>
              <a:rPr lang="en-US" b="1" dirty="0">
                <a:latin typeface="Konnect" panose="00000500000000000000" pitchFamily="50" charset="0"/>
              </a:rPr>
              <a:t>help prevent or mitigate issues that may trigger poor mental health </a:t>
            </a:r>
            <a:r>
              <a:rPr lang="en-US" dirty="0">
                <a:latin typeface="Konnect" panose="00000500000000000000" pitchFamily="50" charset="0"/>
              </a:rPr>
              <a:t>such as: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supportive relationships</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helpful </a:t>
            </a:r>
            <a:r>
              <a:rPr lang="en-US" dirty="0">
                <a:latin typeface="Konnect" panose="00000500000000000000" pitchFamily="50" charset="0"/>
              </a:rPr>
              <a:t>coping skills</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feeling valued</a:t>
            </a:r>
            <a:r>
              <a:rPr lang="en-US" dirty="0">
                <a:latin typeface="Konnect" panose="00000500000000000000" pitchFamily="50" charset="0"/>
              </a:rPr>
              <a:t>, and</a:t>
            </a:r>
          </a:p>
          <a:p>
            <a:pPr marL="171450" indent="-1714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hope</a:t>
            </a:r>
            <a:r>
              <a:rPr lang="en-US" dirty="0">
                <a:latin typeface="Konnect" panose="00000500000000000000" pitchFamily="50" charset="0"/>
              </a:rPr>
              <a:t> for the future.</a:t>
            </a:r>
          </a:p>
          <a:p>
            <a:pPr>
              <a:lnSpc>
                <a:spcPct val="150000"/>
              </a:lnSpc>
            </a:pPr>
            <a:endParaRPr lang="en-US" dirty="0">
              <a:latin typeface="Konnect" panose="00000500000000000000" pitchFamily="50" charset="0"/>
            </a:endParaRPr>
          </a:p>
          <a:p>
            <a:pPr>
              <a:lnSpc>
                <a:spcPct val="150000"/>
              </a:lnSpc>
            </a:pPr>
            <a:endParaRPr lang="en-US"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US" sz="1400" dirty="0">
                <a:latin typeface="Konnect" panose="00000500000000000000" pitchFamily="50" charset="0"/>
              </a:rPr>
              <a:t>WHO. (2022). </a:t>
            </a:r>
            <a:r>
              <a:rPr lang="en-US" sz="1400" i="1" dirty="0">
                <a:latin typeface="Konnect" panose="00000500000000000000" pitchFamily="50" charset="0"/>
                <a:hlinkClick r:id="rId3"/>
              </a:rPr>
              <a:t>Mental health</a:t>
            </a:r>
            <a:endParaRPr lang="en-US" sz="1400" i="1" dirty="0">
              <a:latin typeface="Konnect" panose="00000500000000000000" pitchFamily="50" charset="0"/>
            </a:endParaRPr>
          </a:p>
        </p:txBody>
      </p:sp>
      <p:pic>
        <p:nvPicPr>
          <p:cNvPr id="2" name="Picture 1">
            <a:extLst>
              <a:ext uri="{FF2B5EF4-FFF2-40B4-BE49-F238E27FC236}">
                <a16:creationId xmlns:a16="http://schemas.microsoft.com/office/drawing/2014/main" id="{2EF7596A-9808-6120-F180-46E1C4468FE5}"/>
              </a:ext>
            </a:extLst>
          </p:cNvPr>
          <p:cNvPicPr>
            <a:picLocks noChangeAspect="1"/>
          </p:cNvPicPr>
          <p:nvPr/>
        </p:nvPicPr>
        <p:blipFill>
          <a:blip r:embed="rId4"/>
          <a:stretch>
            <a:fillRect/>
          </a:stretch>
        </p:blipFill>
        <p:spPr>
          <a:xfrm>
            <a:off x="6781800" y="5829300"/>
            <a:ext cx="5233987" cy="3924489"/>
          </a:xfrm>
          <a:prstGeom prst="rect">
            <a:avLst/>
          </a:prstGeom>
        </p:spPr>
      </p:pic>
    </p:spTree>
    <p:extLst>
      <p:ext uri="{BB962C8B-B14F-4D97-AF65-F5344CB8AC3E}">
        <p14:creationId xmlns:p14="http://schemas.microsoft.com/office/powerpoint/2010/main" val="605561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C95BE-7FB1-EE7E-8582-F2F0FD3B5285}"/>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19996D2E-B5DF-C835-E53C-C7FA736636E6}"/>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B8A07059-5A5B-EDFC-6218-61EA2E4CED74}"/>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E7BC7298-4F54-7BA9-4379-163C7673905E}"/>
              </a:ext>
            </a:extLst>
          </p:cNvPr>
          <p:cNvSpPr txBox="1"/>
          <p:nvPr/>
        </p:nvSpPr>
        <p:spPr>
          <a:xfrm>
            <a:off x="1377437" y="1943100"/>
            <a:ext cx="15005563" cy="8190704"/>
          </a:xfrm>
          <a:prstGeom prst="rect">
            <a:avLst/>
          </a:prstGeom>
          <a:noFill/>
        </p:spPr>
        <p:txBody>
          <a:bodyPr wrap="square">
            <a:spAutoFit/>
          </a:bodyPr>
          <a:lstStyle/>
          <a:p>
            <a:pPr>
              <a:lnSpc>
                <a:spcPct val="150000"/>
              </a:lnSpc>
            </a:pPr>
            <a:r>
              <a:rPr lang="en-US" sz="2000" dirty="0">
                <a:latin typeface="Konnect Medium" panose="00000600000000000000" pitchFamily="50" charset="0"/>
              </a:rPr>
              <a:t>Risk factors </a:t>
            </a:r>
          </a:p>
          <a:p>
            <a:pPr>
              <a:lnSpc>
                <a:spcPct val="150000"/>
              </a:lnSpc>
            </a:pPr>
            <a:r>
              <a:rPr lang="en-US" dirty="0">
                <a:latin typeface="Konnect" panose="00000500000000000000" pitchFamily="50" charset="0"/>
              </a:rPr>
              <a:t>Risk factors are the opposite of protective factors and are the </a:t>
            </a:r>
            <a:r>
              <a:rPr lang="en-US" b="1" dirty="0">
                <a:latin typeface="Konnect" panose="00000500000000000000" pitchFamily="50" charset="0"/>
              </a:rPr>
              <a:t>internal and external variables that can worsen our mental health</a:t>
            </a:r>
            <a:r>
              <a:rPr lang="en-US" dirty="0">
                <a:latin typeface="Konnect" panose="00000500000000000000" pitchFamily="50" charset="0"/>
              </a:rPr>
              <a:t> such as: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social isolation</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unhelpful</a:t>
            </a:r>
            <a:r>
              <a:rPr lang="en-US" dirty="0">
                <a:latin typeface="Konnect" panose="00000500000000000000" pitchFamily="50" charset="0"/>
              </a:rPr>
              <a:t> coping skills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poverty</a:t>
            </a:r>
            <a:r>
              <a:rPr lang="en-US" dirty="0">
                <a:latin typeface="Konnect" panose="00000500000000000000" pitchFamily="50" charset="0"/>
              </a:rPr>
              <a:t>, and</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childhood trauma </a:t>
            </a:r>
            <a:r>
              <a:rPr lang="en-US" dirty="0">
                <a:latin typeface="Konnect" panose="00000500000000000000" pitchFamily="50" charset="0"/>
              </a:rPr>
              <a:t>(e.g., death of a parent, domestic violence, other  abuse).</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US" sz="1400" dirty="0">
                <a:latin typeface="Konnect" panose="00000500000000000000" pitchFamily="50" charset="0"/>
              </a:rPr>
              <a:t>WHO. (2022). </a:t>
            </a:r>
            <a:r>
              <a:rPr lang="en-US" sz="1400" i="1" dirty="0">
                <a:latin typeface="Konnect" panose="00000500000000000000" pitchFamily="50" charset="0"/>
                <a:hlinkClick r:id="rId3"/>
              </a:rPr>
              <a:t>Mental health</a:t>
            </a:r>
            <a:endParaRPr lang="en-US" sz="1400" i="1" dirty="0">
              <a:latin typeface="Konnect" panose="00000500000000000000" pitchFamily="50" charset="0"/>
            </a:endParaRPr>
          </a:p>
        </p:txBody>
      </p:sp>
      <p:pic>
        <p:nvPicPr>
          <p:cNvPr id="4" name="Picture 3">
            <a:extLst>
              <a:ext uri="{FF2B5EF4-FFF2-40B4-BE49-F238E27FC236}">
                <a16:creationId xmlns:a16="http://schemas.microsoft.com/office/drawing/2014/main" id="{5917A7D1-CC12-C6B5-190D-0268CF2A5916}"/>
              </a:ext>
            </a:extLst>
          </p:cNvPr>
          <p:cNvPicPr>
            <a:picLocks noChangeAspect="1"/>
          </p:cNvPicPr>
          <p:nvPr/>
        </p:nvPicPr>
        <p:blipFill>
          <a:blip r:embed="rId4"/>
          <a:stretch>
            <a:fillRect/>
          </a:stretch>
        </p:blipFill>
        <p:spPr>
          <a:xfrm>
            <a:off x="6162675" y="5448301"/>
            <a:ext cx="6641848" cy="4424362"/>
          </a:xfrm>
          <a:prstGeom prst="rect">
            <a:avLst/>
          </a:prstGeom>
        </p:spPr>
      </p:pic>
    </p:spTree>
    <p:extLst>
      <p:ext uri="{BB962C8B-B14F-4D97-AF65-F5344CB8AC3E}">
        <p14:creationId xmlns:p14="http://schemas.microsoft.com/office/powerpoint/2010/main" val="2991765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1E7D0-6638-1DCE-A349-8940855F32B7}"/>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DF3E2351-0C38-CAC0-7347-ADD29DB8E285}"/>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3895869B-5AF1-C9D6-2862-11DA33C60AEB}"/>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EA812E22-ABBD-684A-0063-66D55A3C0AB8}"/>
              </a:ext>
            </a:extLst>
          </p:cNvPr>
          <p:cNvSpPr txBox="1"/>
          <p:nvPr/>
        </p:nvSpPr>
        <p:spPr>
          <a:xfrm>
            <a:off x="1377437" y="2019300"/>
            <a:ext cx="16300579" cy="8259953"/>
          </a:xfrm>
          <a:prstGeom prst="rect">
            <a:avLst/>
          </a:prstGeom>
          <a:noFill/>
        </p:spPr>
        <p:txBody>
          <a:bodyPr wrap="square">
            <a:spAutoFit/>
          </a:bodyPr>
          <a:lstStyle/>
          <a:p>
            <a:r>
              <a:rPr lang="en-US" sz="3200" dirty="0">
                <a:latin typeface="Konnect Bold" panose="00000800000000000000" pitchFamily="50" charset="0"/>
              </a:rPr>
              <a:t>Mental health and your environment</a:t>
            </a:r>
          </a:p>
          <a:p>
            <a:pPr>
              <a:lnSpc>
                <a:spcPct val="150000"/>
              </a:lnSpc>
            </a:pPr>
            <a:r>
              <a:rPr lang="en-US" dirty="0">
                <a:latin typeface="Konnect" panose="00000500000000000000" pitchFamily="50" charset="0"/>
              </a:rPr>
              <a:t>As we’ve mentioned,</a:t>
            </a:r>
            <a:r>
              <a:rPr lang="en-US" b="1" dirty="0">
                <a:latin typeface="Konnect" panose="00000500000000000000" pitchFamily="50" charset="0"/>
              </a:rPr>
              <a:t> health and wellbeing are determined </a:t>
            </a:r>
            <a:r>
              <a:rPr lang="en-US" dirty="0">
                <a:latin typeface="Konnect" panose="00000500000000000000" pitchFamily="50" charset="0"/>
              </a:rPr>
              <a:t>not only by our genes and personal characteristics but also </a:t>
            </a:r>
            <a:r>
              <a:rPr lang="en-US" b="1" dirty="0">
                <a:latin typeface="Konnect" panose="00000500000000000000" pitchFamily="50" charset="0"/>
              </a:rPr>
              <a:t>by the physical and social environments in which we live our lives</a:t>
            </a:r>
            <a:r>
              <a:rPr lang="en-US" dirty="0">
                <a:latin typeface="Konnect" panose="00000500000000000000" pitchFamily="50" charset="0"/>
              </a:rPr>
              <a:t>. The environments in which we live and have lived, play an important role in determining our physical and mental capacity across our life course, as well as how successfully we adjust to loss of function and other forms of adversity that we may experience in our later years.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Indeed, for older adults, </a:t>
            </a:r>
            <a:r>
              <a:rPr lang="en-US" b="1" dirty="0">
                <a:latin typeface="Konnect" panose="00000500000000000000" pitchFamily="50" charset="0"/>
              </a:rPr>
              <a:t>an unhealthy environment contributes to a fast and early decline in both physical and mental capacity and increases vulnerability</a:t>
            </a:r>
            <a:r>
              <a:rPr lang="en-US" dirty="0">
                <a:latin typeface="Konnect" panose="00000500000000000000" pitchFamily="50" charset="0"/>
              </a:rPr>
              <a:t>, while a healthy environment contributes to extra years spent in good health. And this phenomena is particularly reflected when older adults have to move to aged care facilities.</a:t>
            </a: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r>
              <a:rPr lang="en-US" sz="1400" dirty="0">
                <a:latin typeface="Konnect" panose="00000500000000000000" pitchFamily="50" charset="0"/>
              </a:rPr>
              <a:t>World Health </a:t>
            </a:r>
            <a:r>
              <a:rPr lang="en-US" sz="1400" dirty="0" err="1">
                <a:latin typeface="Konnect" panose="00000500000000000000" pitchFamily="50" charset="0"/>
              </a:rPr>
              <a:t>Organisation</a:t>
            </a:r>
            <a:r>
              <a:rPr lang="en-US" sz="1400" dirty="0">
                <a:latin typeface="Konnect" panose="00000500000000000000" pitchFamily="50" charset="0"/>
              </a:rPr>
              <a:t>. (2023). </a:t>
            </a:r>
            <a:r>
              <a:rPr lang="en-US" sz="1400" i="1" dirty="0">
                <a:latin typeface="Konnect" panose="00000500000000000000" pitchFamily="50" charset="0"/>
                <a:hlinkClick r:id="rId3"/>
              </a:rPr>
              <a:t>Age-friendly Environments</a:t>
            </a:r>
            <a:endParaRPr lang="en-US" sz="1400" i="1" dirty="0">
              <a:latin typeface="Konnect" panose="00000500000000000000" pitchFamily="50" charset="0"/>
            </a:endParaRPr>
          </a:p>
          <a:p>
            <a:pPr>
              <a:lnSpc>
                <a:spcPct val="150000"/>
              </a:lnSpc>
            </a:pPr>
            <a:endParaRPr lang="en-US" sz="500" i="1" dirty="0">
              <a:latin typeface="Konnect" panose="00000500000000000000" pitchFamily="50" charset="0"/>
            </a:endParaRPr>
          </a:p>
          <a:p>
            <a:pPr>
              <a:lnSpc>
                <a:spcPct val="150000"/>
              </a:lnSpc>
            </a:pPr>
            <a:r>
              <a:rPr lang="en-US" sz="1400" i="1" dirty="0">
                <a:latin typeface="Konnect" panose="00000500000000000000" pitchFamily="50" charset="0"/>
              </a:rPr>
              <a:t>Agostino Di </a:t>
            </a:r>
            <a:r>
              <a:rPr lang="en-US" sz="1400" i="1" dirty="0" err="1">
                <a:latin typeface="Konnect" panose="00000500000000000000" pitchFamily="50" charset="0"/>
              </a:rPr>
              <a:t>Ciaula</a:t>
            </a:r>
            <a:r>
              <a:rPr lang="en-US" sz="1400" i="1" dirty="0">
                <a:latin typeface="Konnect" panose="00000500000000000000" pitchFamily="50" charset="0"/>
              </a:rPr>
              <a:t>, Piero </a:t>
            </a:r>
            <a:r>
              <a:rPr lang="en-US" sz="1400" i="1" dirty="0" err="1">
                <a:latin typeface="Konnect" panose="00000500000000000000" pitchFamily="50" charset="0"/>
              </a:rPr>
              <a:t>Portincasa</a:t>
            </a:r>
            <a:r>
              <a:rPr lang="en-US" sz="1400" i="1" dirty="0">
                <a:latin typeface="Konnect" panose="00000500000000000000" pitchFamily="50" charset="0"/>
              </a:rPr>
              <a:t>, The environment as a determinant of successful aging or frailty, Mechanisms of Ageing and </a:t>
            </a:r>
            <a:r>
              <a:rPr lang="en-US" sz="1400" i="1" dirty="0" err="1">
                <a:latin typeface="Konnect" panose="00000500000000000000" pitchFamily="50" charset="0"/>
              </a:rPr>
              <a:t>Development,Volume</a:t>
            </a:r>
            <a:r>
              <a:rPr lang="en-US" sz="1400" i="1" dirty="0">
                <a:latin typeface="Konnect" panose="00000500000000000000" pitchFamily="50" charset="0"/>
              </a:rPr>
              <a:t> 188, 2020,</a:t>
            </a:r>
          </a:p>
          <a:p>
            <a:pPr>
              <a:lnSpc>
                <a:spcPct val="150000"/>
              </a:lnSpc>
            </a:pPr>
            <a:r>
              <a:rPr lang="en-US" sz="1400" i="1" dirty="0">
                <a:latin typeface="Konnect" panose="00000500000000000000" pitchFamily="50" charset="0"/>
              </a:rPr>
              <a:t>111244, SSN 0047-6374, </a:t>
            </a:r>
            <a:r>
              <a:rPr lang="en-US" sz="1400" i="1" dirty="0">
                <a:latin typeface="Konnect" panose="00000500000000000000" pitchFamily="50" charset="0"/>
                <a:hlinkClick r:id="rId4"/>
              </a:rPr>
              <a:t>https://doi.org/10.1016/j.mad.2020.111244</a:t>
            </a:r>
            <a:r>
              <a:rPr lang="en-US" sz="1400" i="1" dirty="0">
                <a:latin typeface="Konnect" panose="00000500000000000000" pitchFamily="50" charset="0"/>
              </a:rPr>
              <a:t>.</a:t>
            </a:r>
          </a:p>
        </p:txBody>
      </p:sp>
    </p:spTree>
    <p:extLst>
      <p:ext uri="{BB962C8B-B14F-4D97-AF65-F5344CB8AC3E}">
        <p14:creationId xmlns:p14="http://schemas.microsoft.com/office/powerpoint/2010/main" val="801124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975AF-8835-F9C4-A8C4-D55C2C183C40}"/>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72666A19-038E-B62C-452F-C10FA9BBC4CA}"/>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E64DD2F9-5C15-1B09-3F09-4A565ACFBDAA}"/>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A085D122-429D-5DEE-9D8E-7B0A2985CDFF}"/>
              </a:ext>
            </a:extLst>
          </p:cNvPr>
          <p:cNvSpPr txBox="1"/>
          <p:nvPr/>
        </p:nvSpPr>
        <p:spPr>
          <a:xfrm>
            <a:off x="1377437" y="1852348"/>
            <a:ext cx="11347963" cy="7867025"/>
          </a:xfrm>
          <a:prstGeom prst="rect">
            <a:avLst/>
          </a:prstGeom>
          <a:noFill/>
        </p:spPr>
        <p:txBody>
          <a:bodyPr wrap="square">
            <a:spAutoFit/>
          </a:bodyPr>
          <a:lstStyle/>
          <a:p>
            <a:pPr>
              <a:lnSpc>
                <a:spcPct val="150000"/>
              </a:lnSpc>
            </a:pPr>
            <a:r>
              <a:rPr lang="en-US" sz="2000" dirty="0">
                <a:latin typeface="Konnect Medium" panose="00000600000000000000" pitchFamily="50" charset="0"/>
              </a:rPr>
              <a:t>Aged care and relocation stress</a:t>
            </a:r>
          </a:p>
          <a:p>
            <a:pPr>
              <a:lnSpc>
                <a:spcPct val="150000"/>
              </a:lnSpc>
            </a:pPr>
            <a:r>
              <a:rPr lang="en-US" dirty="0">
                <a:latin typeface="Konnect" panose="00000500000000000000" pitchFamily="50" charset="0"/>
              </a:rPr>
              <a:t>The move from home into residential care is </a:t>
            </a:r>
            <a:r>
              <a:rPr lang="en-US" b="1" dirty="0">
                <a:latin typeface="Konnect" panose="00000500000000000000" pitchFamily="50" charset="0"/>
              </a:rPr>
              <a:t>one of the most stressful life experiences for older adults</a:t>
            </a:r>
            <a:r>
              <a:rPr lang="en-US" dirty="0">
                <a:latin typeface="Konnect" panose="00000500000000000000" pitchFamily="50" charset="0"/>
              </a:rPr>
              <a:t>. </a:t>
            </a:r>
            <a:r>
              <a:rPr lang="en-US" b="1" dirty="0">
                <a:latin typeface="Konnect" panose="00000500000000000000" pitchFamily="50" charset="0"/>
              </a:rPr>
              <a:t>‘Relocation stress’ is a significant risk factor for mood disorders </a:t>
            </a:r>
            <a:r>
              <a:rPr lang="en-US" dirty="0">
                <a:latin typeface="Konnect" panose="00000500000000000000" pitchFamily="50" charset="0"/>
              </a:rPr>
              <a:t>such as </a:t>
            </a:r>
            <a:r>
              <a:rPr lang="en-US" b="1" dirty="0">
                <a:latin typeface="Konnect" panose="00000500000000000000" pitchFamily="50" charset="0"/>
              </a:rPr>
              <a:t>anxiety and/or depression in aged care residents.</a:t>
            </a:r>
            <a:r>
              <a:rPr lang="en-US" dirty="0">
                <a:latin typeface="Konnect" panose="00000500000000000000" pitchFamily="50" charset="0"/>
              </a:rPr>
              <a:t> Whether long-term or recently diagnosed, these mood disorders are associated with a decline in overall wellbeing, daily functioning and independence. As we know, </a:t>
            </a:r>
            <a:r>
              <a:rPr lang="en-US" b="1" dirty="0">
                <a:latin typeface="Konnect" panose="00000500000000000000" pitchFamily="50" charset="0"/>
              </a:rPr>
              <a:t>the mental health needs of older adults are often poorly </a:t>
            </a:r>
            <a:r>
              <a:rPr lang="en-US" b="1" dirty="0" err="1">
                <a:latin typeface="Konnect" panose="00000500000000000000" pitchFamily="50" charset="0"/>
              </a:rPr>
              <a:t>recognised</a:t>
            </a:r>
            <a:r>
              <a:rPr lang="en-US" b="1" dirty="0">
                <a:latin typeface="Konnect" panose="00000500000000000000" pitchFamily="50" charset="0"/>
              </a:rPr>
              <a:t> and supported, including during the transition into residential care.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The term ‘relocation stress ’ has come to represent the </a:t>
            </a:r>
            <a:r>
              <a:rPr lang="en-US" b="1" dirty="0">
                <a:latin typeface="Konnect" panose="00000500000000000000" pitchFamily="50" charset="0"/>
              </a:rPr>
              <a:t>particularly strong responses to the transition into aged care of older adults</a:t>
            </a:r>
            <a:r>
              <a:rPr lang="en-US" dirty="0">
                <a:latin typeface="Konnect" panose="00000500000000000000" pitchFamily="50" charset="0"/>
              </a:rPr>
              <a:t>, including </a:t>
            </a:r>
            <a:r>
              <a:rPr lang="en-US" b="1" dirty="0">
                <a:latin typeface="Konnect" panose="00000500000000000000" pitchFamily="50" charset="0"/>
              </a:rPr>
              <a:t>heightened confusion, anxiety, depression and loneliness</a:t>
            </a:r>
            <a:r>
              <a:rPr lang="en-US" dirty="0">
                <a:latin typeface="Konnect" panose="00000500000000000000" pitchFamily="50" charset="0"/>
              </a:rPr>
              <a:t>. Admission to residential aged care often follows a crisis, such as a fall at home or </a:t>
            </a:r>
            <a:r>
              <a:rPr lang="en-US" dirty="0" err="1">
                <a:latin typeface="Konnect" panose="00000500000000000000" pitchFamily="50" charset="0"/>
              </a:rPr>
              <a:t>hospitalisation</a:t>
            </a:r>
            <a:r>
              <a:rPr lang="en-US" dirty="0">
                <a:latin typeface="Konnect" panose="00000500000000000000" pitchFamily="50" charset="0"/>
              </a:rPr>
              <a:t>, and with little time to prepare, </a:t>
            </a:r>
            <a:r>
              <a:rPr lang="en-US" b="1" dirty="0">
                <a:latin typeface="Konnect" panose="00000500000000000000" pitchFamily="50" charset="0"/>
              </a:rPr>
              <a:t>older adults are often marginalised in the decision-making process and may not know that the admission is permanent</a:t>
            </a:r>
            <a:r>
              <a:rPr lang="en-US" dirty="0">
                <a:latin typeface="Konnect" panose="00000500000000000000" pitchFamily="50" charset="0"/>
              </a:rPr>
              <a:t>.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As such, the transition into residential aged care is </a:t>
            </a:r>
            <a:r>
              <a:rPr lang="en-US" b="1" dirty="0">
                <a:latin typeface="Konnect" panose="00000500000000000000" pitchFamily="50" charset="0"/>
              </a:rPr>
              <a:t>considered one of the most stressful life experiences</a:t>
            </a:r>
            <a:r>
              <a:rPr lang="en-US" dirty="0">
                <a:latin typeface="Konnect" panose="00000500000000000000" pitchFamily="50" charset="0"/>
              </a:rPr>
              <a:t> for older adults.</a:t>
            </a: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r>
              <a:rPr lang="en-US" sz="1400" dirty="0">
                <a:latin typeface="Konnect" panose="00000500000000000000" pitchFamily="50" charset="0"/>
              </a:rPr>
              <a:t>Polacsek, M., Woolford, M. </a:t>
            </a:r>
            <a:r>
              <a:rPr lang="en-US" sz="1400" i="1" dirty="0">
                <a:latin typeface="Konnect" panose="00000500000000000000" pitchFamily="50" charset="0"/>
              </a:rPr>
              <a:t>Strategies to support older adults’ mental health during the transition into residential aged care: a qualitative study of multiple stakeholder perspectives</a:t>
            </a:r>
            <a:r>
              <a:rPr lang="en-US" sz="1400" dirty="0">
                <a:latin typeface="Konnect" panose="00000500000000000000" pitchFamily="50" charset="0"/>
              </a:rPr>
              <a:t>. </a:t>
            </a:r>
            <a:r>
              <a:rPr lang="en-US" sz="1400" i="1" dirty="0">
                <a:latin typeface="Konnect" panose="00000500000000000000" pitchFamily="50" charset="0"/>
              </a:rPr>
              <a:t>BMC </a:t>
            </a:r>
            <a:r>
              <a:rPr lang="en-US" sz="1400" i="1" dirty="0" err="1">
                <a:latin typeface="Konnect" panose="00000500000000000000" pitchFamily="50" charset="0"/>
              </a:rPr>
              <a:t>Geriatr</a:t>
            </a:r>
            <a:r>
              <a:rPr lang="en-US" sz="1400" dirty="0">
                <a:latin typeface="Konnect" panose="00000500000000000000" pitchFamily="50" charset="0"/>
              </a:rPr>
              <a:t> </a:t>
            </a:r>
            <a:r>
              <a:rPr lang="en-US" sz="1400" b="1" dirty="0">
                <a:latin typeface="Konnect" panose="00000500000000000000" pitchFamily="50" charset="0"/>
              </a:rPr>
              <a:t>22</a:t>
            </a:r>
            <a:r>
              <a:rPr lang="en-US" sz="1400" dirty="0">
                <a:latin typeface="Konnect" panose="00000500000000000000" pitchFamily="50" charset="0"/>
              </a:rPr>
              <a:t>, 151 (2022). </a:t>
            </a:r>
            <a:r>
              <a:rPr lang="en-US" sz="1400" dirty="0">
                <a:latin typeface="Konnect" panose="00000500000000000000" pitchFamily="50" charset="0"/>
                <a:hlinkClick r:id="rId3"/>
              </a:rPr>
              <a:t>https://doi.org/10.1186/s12877-022-02859-1</a:t>
            </a:r>
            <a:endParaRPr lang="en-US" sz="1400" dirty="0">
              <a:latin typeface="Konnect" panose="00000500000000000000" pitchFamily="50" charset="0"/>
            </a:endParaRPr>
          </a:p>
        </p:txBody>
      </p:sp>
      <p:pic>
        <p:nvPicPr>
          <p:cNvPr id="2" name="Picture 1">
            <a:extLst>
              <a:ext uri="{FF2B5EF4-FFF2-40B4-BE49-F238E27FC236}">
                <a16:creationId xmlns:a16="http://schemas.microsoft.com/office/drawing/2014/main" id="{9DF442A0-7E9D-1288-E51A-DDF748A92FB3}"/>
              </a:ext>
            </a:extLst>
          </p:cNvPr>
          <p:cNvPicPr>
            <a:picLocks noChangeAspect="1"/>
          </p:cNvPicPr>
          <p:nvPr/>
        </p:nvPicPr>
        <p:blipFill>
          <a:blip r:embed="rId4"/>
          <a:stretch>
            <a:fillRect/>
          </a:stretch>
        </p:blipFill>
        <p:spPr>
          <a:xfrm>
            <a:off x="12725400" y="3162300"/>
            <a:ext cx="4472252" cy="4472252"/>
          </a:xfrm>
          <a:prstGeom prst="rect">
            <a:avLst/>
          </a:prstGeom>
        </p:spPr>
      </p:pic>
    </p:spTree>
    <p:extLst>
      <p:ext uri="{BB962C8B-B14F-4D97-AF65-F5344CB8AC3E}">
        <p14:creationId xmlns:p14="http://schemas.microsoft.com/office/powerpoint/2010/main" val="3187810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2CD6F-8111-EE4A-7DD8-D521DE36F202}"/>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95198803-4B0F-7721-0D09-8A0361248D1E}"/>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DC3AF073-1BBE-103B-FF46-BCAD260B4B95}"/>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E25DF3DE-D58E-2391-389F-014EE8D6175C}"/>
              </a:ext>
            </a:extLst>
          </p:cNvPr>
          <p:cNvSpPr txBox="1"/>
          <p:nvPr/>
        </p:nvSpPr>
        <p:spPr>
          <a:xfrm>
            <a:off x="1590419" y="2019300"/>
            <a:ext cx="10230363" cy="8098371"/>
          </a:xfrm>
          <a:prstGeom prst="rect">
            <a:avLst/>
          </a:prstGeom>
          <a:noFill/>
        </p:spPr>
        <p:txBody>
          <a:bodyPr wrap="square">
            <a:spAutoFit/>
          </a:bodyPr>
          <a:lstStyle/>
          <a:p>
            <a:pPr>
              <a:lnSpc>
                <a:spcPct val="150000"/>
              </a:lnSpc>
            </a:pPr>
            <a:r>
              <a:rPr lang="en-US" sz="2000" dirty="0">
                <a:latin typeface="Konnect Medium" panose="00000600000000000000" pitchFamily="50" charset="0"/>
              </a:rPr>
              <a:t>Ageing in place</a:t>
            </a:r>
          </a:p>
          <a:p>
            <a:pPr>
              <a:lnSpc>
                <a:spcPct val="150000"/>
              </a:lnSpc>
            </a:pPr>
            <a:r>
              <a:rPr lang="en-US" dirty="0">
                <a:latin typeface="Konnect" panose="00000500000000000000" pitchFamily="50" charset="0"/>
              </a:rPr>
              <a:t>One of the main benefits of older adults living at home is the </a:t>
            </a:r>
            <a:r>
              <a:rPr lang="en-US" b="1" dirty="0">
                <a:latin typeface="Konnect" panose="00000500000000000000" pitchFamily="50" charset="0"/>
              </a:rPr>
              <a:t>preservation of their independence</a:t>
            </a:r>
            <a:r>
              <a:rPr lang="en-US" dirty="0">
                <a:latin typeface="Konnect" panose="00000500000000000000" pitchFamily="50" charset="0"/>
              </a:rPr>
              <a:t>. Home is a place where familiar surroundings can help maintain a sense of identity and safety. By staying at home, </a:t>
            </a:r>
            <a:r>
              <a:rPr lang="en-US" b="1" dirty="0">
                <a:latin typeface="Konnect" panose="00000500000000000000" pitchFamily="50" charset="0"/>
              </a:rPr>
              <a:t>older adults can retain control over their daily routines, make decisions that align with their preferences, and maintain a sense of autonomy. </a:t>
            </a:r>
          </a:p>
          <a:p>
            <a:pPr>
              <a:lnSpc>
                <a:spcPct val="150000"/>
              </a:lnSpc>
            </a:pPr>
            <a:endParaRPr lang="en-US" sz="800" b="1" dirty="0">
              <a:latin typeface="Konnect" panose="00000500000000000000" pitchFamily="50" charset="0"/>
            </a:endParaRPr>
          </a:p>
          <a:p>
            <a:pPr>
              <a:lnSpc>
                <a:spcPct val="150000"/>
              </a:lnSpc>
            </a:pPr>
            <a:r>
              <a:rPr lang="en-US" dirty="0">
                <a:latin typeface="Konnect" panose="00000500000000000000" pitchFamily="50" charset="0"/>
              </a:rPr>
              <a:t>The freedom to manage our own life </a:t>
            </a:r>
            <a:r>
              <a:rPr lang="en-US" b="1" dirty="0">
                <a:latin typeface="Konnect" panose="00000500000000000000" pitchFamily="50" charset="0"/>
              </a:rPr>
              <a:t>contributes significantly to emotional wellbeing</a:t>
            </a:r>
            <a:r>
              <a:rPr lang="en-US" dirty="0">
                <a:latin typeface="Konnect" panose="00000500000000000000" pitchFamily="50" charset="0"/>
              </a:rPr>
              <a:t>, which empowers older adults to live life on their own terms. This emotional connection to their home also </a:t>
            </a:r>
            <a:r>
              <a:rPr lang="en-US" b="1" dirty="0">
                <a:latin typeface="Konnect" panose="00000500000000000000" pitchFamily="50" charset="0"/>
              </a:rPr>
              <a:t>fosters a positive state of mind, reducing anxiety, and promoting overall happiness.</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Additionally, if they live close to family and friends, staying at home can help older adults to </a:t>
            </a:r>
            <a:r>
              <a:rPr lang="en-US" b="1" dirty="0">
                <a:latin typeface="Konnect" panose="00000500000000000000" pitchFamily="50" charset="0"/>
              </a:rPr>
              <a:t>maintain important social connections </a:t>
            </a:r>
            <a:r>
              <a:rPr lang="en-US" dirty="0">
                <a:latin typeface="Konnect" panose="00000500000000000000" pitchFamily="50" charset="0"/>
              </a:rPr>
              <a:t>and may also help them stay connected to regular health services and service providers, such as doctors, dentists and hairdressers, as well as </a:t>
            </a:r>
            <a:r>
              <a:rPr lang="en-US" b="1" dirty="0">
                <a:latin typeface="Konnect" panose="00000500000000000000" pitchFamily="50" charset="0"/>
              </a:rPr>
              <a:t>community </a:t>
            </a:r>
            <a:r>
              <a:rPr lang="en-US" b="1" dirty="0" err="1">
                <a:latin typeface="Konnect" panose="00000500000000000000" pitchFamily="50" charset="0"/>
              </a:rPr>
              <a:t>organisations</a:t>
            </a:r>
            <a:r>
              <a:rPr lang="en-US" b="1" dirty="0">
                <a:latin typeface="Konnect" panose="00000500000000000000" pitchFamily="50" charset="0"/>
              </a:rPr>
              <a:t> and activities they enjoy</a:t>
            </a:r>
            <a:r>
              <a:rPr lang="en-US" dirty="0">
                <a:latin typeface="Konnect" panose="00000500000000000000" pitchFamily="50" charset="0"/>
              </a:rPr>
              <a:t>.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Getting support to stay at home such as receiving help with garden maintenance, house cleaning, and home maintenance, etc., is vital for ageing in place.</a:t>
            </a: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r>
              <a:rPr lang="en-US" sz="1400" dirty="0">
                <a:latin typeface="Konnect" panose="00000500000000000000" pitchFamily="50" charset="0"/>
              </a:rPr>
              <a:t>Better Health Channel. (2025). </a:t>
            </a:r>
            <a:r>
              <a:rPr lang="en-US" sz="1400" i="1" dirty="0">
                <a:latin typeface="Konnect" panose="00000500000000000000" pitchFamily="50" charset="0"/>
                <a:hlinkClick r:id="rId3"/>
              </a:rPr>
              <a:t>Living at home as you get older</a:t>
            </a:r>
            <a:endParaRPr lang="en-US" sz="1400" i="1" dirty="0">
              <a:latin typeface="Konnect" panose="00000500000000000000" pitchFamily="50" charset="0"/>
            </a:endParaRPr>
          </a:p>
        </p:txBody>
      </p:sp>
      <p:pic>
        <p:nvPicPr>
          <p:cNvPr id="2" name="Picture 1">
            <a:extLst>
              <a:ext uri="{FF2B5EF4-FFF2-40B4-BE49-F238E27FC236}">
                <a16:creationId xmlns:a16="http://schemas.microsoft.com/office/drawing/2014/main" id="{ABFD24C3-4874-A485-71E2-C824D6747BDA}"/>
              </a:ext>
            </a:extLst>
          </p:cNvPr>
          <p:cNvPicPr>
            <a:picLocks noChangeAspect="1"/>
          </p:cNvPicPr>
          <p:nvPr/>
        </p:nvPicPr>
        <p:blipFill>
          <a:blip r:embed="rId4"/>
          <a:stretch>
            <a:fillRect/>
          </a:stretch>
        </p:blipFill>
        <p:spPr>
          <a:xfrm>
            <a:off x="11820782" y="2857500"/>
            <a:ext cx="5721097" cy="4945197"/>
          </a:xfrm>
          <a:prstGeom prst="rect">
            <a:avLst/>
          </a:prstGeom>
        </p:spPr>
      </p:pic>
    </p:spTree>
    <p:extLst>
      <p:ext uri="{BB962C8B-B14F-4D97-AF65-F5344CB8AC3E}">
        <p14:creationId xmlns:p14="http://schemas.microsoft.com/office/powerpoint/2010/main" val="3556996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0180B-A496-152C-0937-2ADB33BF7157}"/>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60A26507-A571-D60B-A754-BBD596F6EAA3}"/>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BE19BEB8-24D1-8AE9-A46F-9FE3BD29517E}"/>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28A85B8B-265D-167C-CABD-B5BD55458527}"/>
              </a:ext>
            </a:extLst>
          </p:cNvPr>
          <p:cNvSpPr txBox="1"/>
          <p:nvPr/>
        </p:nvSpPr>
        <p:spPr>
          <a:xfrm>
            <a:off x="1377436" y="2312922"/>
            <a:ext cx="10966963" cy="769441"/>
          </a:xfrm>
          <a:prstGeom prst="rect">
            <a:avLst/>
          </a:prstGeom>
          <a:noFill/>
        </p:spPr>
        <p:txBody>
          <a:bodyPr wrap="square">
            <a:spAutoFit/>
          </a:bodyPr>
          <a:lstStyle/>
          <a:p>
            <a:r>
              <a:rPr lang="en-US" sz="4400" dirty="0">
                <a:latin typeface="Konnect Bold" panose="00000800000000000000" pitchFamily="50" charset="0"/>
              </a:rPr>
              <a:t>Section 4: Mental Health and Ageing</a:t>
            </a:r>
          </a:p>
        </p:txBody>
      </p:sp>
      <p:pic>
        <p:nvPicPr>
          <p:cNvPr id="3" name="Picture 2">
            <a:extLst>
              <a:ext uri="{FF2B5EF4-FFF2-40B4-BE49-F238E27FC236}">
                <a16:creationId xmlns:a16="http://schemas.microsoft.com/office/drawing/2014/main" id="{4684DDBB-DF77-2484-1D61-529D5BDEB79E}"/>
              </a:ext>
            </a:extLst>
          </p:cNvPr>
          <p:cNvPicPr>
            <a:picLocks noChangeAspect="1"/>
          </p:cNvPicPr>
          <p:nvPr/>
        </p:nvPicPr>
        <p:blipFill>
          <a:blip r:embed="rId3"/>
          <a:stretch>
            <a:fillRect/>
          </a:stretch>
        </p:blipFill>
        <p:spPr>
          <a:xfrm>
            <a:off x="5619750" y="3968302"/>
            <a:ext cx="7048500" cy="4695825"/>
          </a:xfrm>
          <a:prstGeom prst="rect">
            <a:avLst/>
          </a:prstGeom>
        </p:spPr>
      </p:pic>
    </p:spTree>
    <p:extLst>
      <p:ext uri="{BB962C8B-B14F-4D97-AF65-F5344CB8AC3E}">
        <p14:creationId xmlns:p14="http://schemas.microsoft.com/office/powerpoint/2010/main" val="1309578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73639-B5FF-E7D4-6029-2F032F24FA04}"/>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A3C9D8C1-941F-51C1-34EB-617D799EE1C3}"/>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79648FD4-E5C4-46B7-2FCB-404F087A2277}"/>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79D2718D-1601-6616-B5AC-8426E4F5AE5D}"/>
              </a:ext>
            </a:extLst>
          </p:cNvPr>
          <p:cNvSpPr txBox="1"/>
          <p:nvPr/>
        </p:nvSpPr>
        <p:spPr>
          <a:xfrm>
            <a:off x="1377437" y="2154004"/>
            <a:ext cx="16096683" cy="8132996"/>
          </a:xfrm>
          <a:prstGeom prst="rect">
            <a:avLst/>
          </a:prstGeom>
          <a:noFill/>
        </p:spPr>
        <p:txBody>
          <a:bodyPr wrap="square">
            <a:spAutoFit/>
          </a:bodyPr>
          <a:lstStyle/>
          <a:p>
            <a:r>
              <a:rPr lang="en-US" sz="3200" b="1" dirty="0">
                <a:latin typeface="Konnect Medium" panose="00000600000000000000" pitchFamily="50" charset="0"/>
              </a:rPr>
              <a:t>Common mental health issues</a:t>
            </a:r>
            <a:endParaRPr lang="en-US" sz="3200" dirty="0">
              <a:latin typeface="Konnect Medium" panose="00000600000000000000" pitchFamily="50" charset="0"/>
            </a:endParaRPr>
          </a:p>
          <a:p>
            <a:pPr>
              <a:lnSpc>
                <a:spcPct val="150000"/>
              </a:lnSpc>
            </a:pPr>
            <a:r>
              <a:rPr lang="en-US" dirty="0">
                <a:latin typeface="Konnect" panose="00000500000000000000" pitchFamily="50" charset="0"/>
              </a:rPr>
              <a:t>According to WHO, </a:t>
            </a:r>
            <a:r>
              <a:rPr lang="en-US" b="1" dirty="0">
                <a:latin typeface="Konnect" panose="00000500000000000000" pitchFamily="50" charset="0"/>
              </a:rPr>
              <a:t>around 14% of adults aged 60 and over live with a mental health disorder, t</a:t>
            </a:r>
            <a:r>
              <a:rPr lang="en-US" dirty="0">
                <a:latin typeface="Konnect" panose="00000500000000000000" pitchFamily="50" charset="0"/>
              </a:rPr>
              <a:t>he most common of which are </a:t>
            </a:r>
            <a:r>
              <a:rPr lang="en-US" b="1" dirty="0">
                <a:latin typeface="Konnect" panose="00000500000000000000" pitchFamily="50" charset="0"/>
              </a:rPr>
              <a:t>depression and anxiety</a:t>
            </a:r>
            <a:r>
              <a:rPr lang="en-US" dirty="0">
                <a:latin typeface="Konnect" panose="00000500000000000000" pitchFamily="50" charset="0"/>
              </a:rPr>
              <a:t>. </a:t>
            </a:r>
            <a:endParaRPr lang="en-US" sz="1000" dirty="0">
              <a:latin typeface="Konnect" panose="00000500000000000000" pitchFamily="50" charset="0"/>
            </a:endParaRP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Additionally, older </a:t>
            </a:r>
            <a:r>
              <a:rPr lang="en-US" b="1" dirty="0">
                <a:latin typeface="Konnect" panose="00000500000000000000" pitchFamily="50" charset="0"/>
              </a:rPr>
              <a:t>adults in aged care </a:t>
            </a:r>
            <a:r>
              <a:rPr lang="en-US" dirty="0">
                <a:latin typeface="Konnect" panose="00000500000000000000" pitchFamily="50" charset="0"/>
              </a:rPr>
              <a:t>and other supported accommodation settings </a:t>
            </a:r>
            <a:r>
              <a:rPr lang="en-US" b="1" dirty="0">
                <a:latin typeface="Konnect" panose="00000500000000000000" pitchFamily="50" charset="0"/>
              </a:rPr>
              <a:t>are at increased risk of mental health issues </a:t>
            </a:r>
            <a:r>
              <a:rPr lang="en-US" dirty="0">
                <a:latin typeface="Konnect" panose="00000500000000000000" pitchFamily="50" charset="0"/>
              </a:rPr>
              <a:t>with </a:t>
            </a:r>
            <a:r>
              <a:rPr lang="en-US" b="1" dirty="0">
                <a:latin typeface="Konnect" panose="00000500000000000000" pitchFamily="50" charset="0"/>
              </a:rPr>
              <a:t>3 in 5 aged-care residents having a mental health condition (</a:t>
            </a:r>
            <a:r>
              <a:rPr lang="en-US" dirty="0">
                <a:latin typeface="Konnect" panose="00000500000000000000" pitchFamily="50" charset="0"/>
              </a:rPr>
              <a:t>50% experiencing depression and up to 60% a clinically significant anxiety disorder).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Unfortunately, </a:t>
            </a:r>
            <a:r>
              <a:rPr lang="en-US" b="1" dirty="0">
                <a:latin typeface="Konnect" panose="00000500000000000000" pitchFamily="50" charset="0"/>
              </a:rPr>
              <a:t>mental health conditions among older people are often under-</a:t>
            </a:r>
            <a:r>
              <a:rPr lang="en-US" b="1" dirty="0" err="1">
                <a:latin typeface="Konnect" panose="00000500000000000000" pitchFamily="50" charset="0"/>
              </a:rPr>
              <a:t>recognised</a:t>
            </a:r>
            <a:r>
              <a:rPr lang="en-US" b="1" dirty="0">
                <a:latin typeface="Konnect" panose="00000500000000000000" pitchFamily="50" charset="0"/>
              </a:rPr>
              <a:t> and under-treated, </a:t>
            </a:r>
            <a:r>
              <a:rPr lang="en-US" dirty="0">
                <a:latin typeface="Konnect" panose="00000500000000000000" pitchFamily="50" charset="0"/>
              </a:rPr>
              <a:t>and the </a:t>
            </a:r>
            <a:r>
              <a:rPr lang="en-US" b="1" dirty="0">
                <a:latin typeface="Konnect" panose="00000500000000000000" pitchFamily="50" charset="0"/>
              </a:rPr>
              <a:t>stigma surrounding these conditions </a:t>
            </a:r>
            <a:r>
              <a:rPr lang="en-US" dirty="0">
                <a:latin typeface="Konnect" panose="00000500000000000000" pitchFamily="50" charset="0"/>
              </a:rPr>
              <a:t>can make people reluctant to seek help.</a:t>
            </a: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r>
              <a:rPr lang="en-US" sz="1400" dirty="0">
                <a:latin typeface="Konnect" panose="00000500000000000000" pitchFamily="50" charset="0"/>
              </a:rPr>
              <a:t>WHO. (2023). </a:t>
            </a:r>
            <a:r>
              <a:rPr lang="en-US" sz="1400" i="1" dirty="0">
                <a:latin typeface="Konnect" panose="00000500000000000000" pitchFamily="50" charset="0"/>
                <a:hlinkClick r:id="rId3"/>
              </a:rPr>
              <a:t>Mental health of older adults</a:t>
            </a:r>
            <a:endParaRPr lang="en-US" sz="1400" i="1" dirty="0">
              <a:latin typeface="Konnect" panose="00000500000000000000" pitchFamily="50" charset="0"/>
            </a:endParaRPr>
          </a:p>
          <a:p>
            <a:pPr>
              <a:lnSpc>
                <a:spcPct val="150000"/>
              </a:lnSpc>
            </a:pPr>
            <a:endParaRPr lang="en-US" sz="500" dirty="0">
              <a:latin typeface="Konnect" panose="00000500000000000000" pitchFamily="50" charset="0"/>
            </a:endParaRPr>
          </a:p>
          <a:p>
            <a:r>
              <a:rPr lang="en-US" sz="1400" dirty="0">
                <a:latin typeface="Konnect" panose="00000500000000000000" pitchFamily="50" charset="0"/>
              </a:rPr>
              <a:t>Australian Psychological Society. (2023</a:t>
            </a:r>
            <a:r>
              <a:rPr lang="en-US" sz="1400" i="1" dirty="0">
                <a:latin typeface="Konnect" panose="00000500000000000000" pitchFamily="50" charset="0"/>
                <a:hlinkClick r:id="rId4"/>
              </a:rPr>
              <a:t>). Supporting the mental health of Australia's aged-care residents</a:t>
            </a:r>
            <a:endParaRPr lang="en-US" sz="1400" i="1" dirty="0">
              <a:latin typeface="Konnect" panose="00000500000000000000" pitchFamily="50" charset="0"/>
            </a:endParaRPr>
          </a:p>
        </p:txBody>
      </p:sp>
      <p:pic>
        <p:nvPicPr>
          <p:cNvPr id="3" name="Picture 2">
            <a:extLst>
              <a:ext uri="{FF2B5EF4-FFF2-40B4-BE49-F238E27FC236}">
                <a16:creationId xmlns:a16="http://schemas.microsoft.com/office/drawing/2014/main" id="{0DE30948-AA43-5626-A6B5-F74E3DC5BFA8}"/>
              </a:ext>
            </a:extLst>
          </p:cNvPr>
          <p:cNvPicPr>
            <a:picLocks noChangeAspect="1"/>
          </p:cNvPicPr>
          <p:nvPr/>
        </p:nvPicPr>
        <p:blipFill>
          <a:blip r:embed="rId5"/>
          <a:stretch>
            <a:fillRect/>
          </a:stretch>
        </p:blipFill>
        <p:spPr>
          <a:xfrm>
            <a:off x="7315200" y="5676900"/>
            <a:ext cx="4780514" cy="3733800"/>
          </a:xfrm>
          <a:prstGeom prst="rect">
            <a:avLst/>
          </a:prstGeom>
        </p:spPr>
      </p:pic>
    </p:spTree>
    <p:extLst>
      <p:ext uri="{BB962C8B-B14F-4D97-AF65-F5344CB8AC3E}">
        <p14:creationId xmlns:p14="http://schemas.microsoft.com/office/powerpoint/2010/main" val="2109574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AA245-1FBB-2141-EF0C-C56F5ECE958F}"/>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ADD76153-5C21-86BB-0E6A-EDD61D32D6CB}"/>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C1EA0255-95F2-5924-03C0-4724AF39D0BF}"/>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92EFF32C-2491-82D5-A856-C537983F12C3}"/>
              </a:ext>
            </a:extLst>
          </p:cNvPr>
          <p:cNvSpPr txBox="1"/>
          <p:nvPr/>
        </p:nvSpPr>
        <p:spPr>
          <a:xfrm>
            <a:off x="1377437" y="2095500"/>
            <a:ext cx="14395963" cy="7725192"/>
          </a:xfrm>
          <a:prstGeom prst="rect">
            <a:avLst/>
          </a:prstGeom>
          <a:noFill/>
        </p:spPr>
        <p:txBody>
          <a:bodyPr wrap="square">
            <a:spAutoFit/>
          </a:bodyPr>
          <a:lstStyle/>
          <a:p>
            <a:r>
              <a:rPr lang="en-US" sz="3200" b="1" dirty="0">
                <a:latin typeface="Konnect Bold" panose="00000800000000000000" pitchFamily="50" charset="0"/>
              </a:rPr>
              <a:t>Risk factors for mental health issues in older age</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Risk factors associated with </a:t>
            </a:r>
            <a:r>
              <a:rPr lang="en-US" b="1" dirty="0">
                <a:latin typeface="Konnect" panose="00000500000000000000" pitchFamily="50" charset="0"/>
              </a:rPr>
              <a:t>the development of depression and anxiety </a:t>
            </a:r>
            <a:r>
              <a:rPr lang="en-US" dirty="0">
                <a:latin typeface="Konnect" panose="00000500000000000000" pitchFamily="50" charset="0"/>
              </a:rPr>
              <a:t>in older age, include:</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social isolation </a:t>
            </a:r>
            <a:r>
              <a:rPr lang="en-US" dirty="0">
                <a:latin typeface="Konnect" panose="00000500000000000000" pitchFamily="50" charset="0"/>
              </a:rPr>
              <a:t>and loneliness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elder </a:t>
            </a:r>
            <a:r>
              <a:rPr lang="en-US" b="1" dirty="0">
                <a:latin typeface="Konnect" panose="00000500000000000000" pitchFamily="50" charset="0"/>
              </a:rPr>
              <a:t>abuse</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illness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frailty </a:t>
            </a:r>
            <a:r>
              <a:rPr lang="en-US" dirty="0">
                <a:latin typeface="Konnect" panose="00000500000000000000" pitchFamily="50" charset="0"/>
              </a:rPr>
              <a:t>and loss of independence</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grief and loss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financial stress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changing living arrangements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cognitive impairment</a:t>
            </a:r>
          </a:p>
          <a:p>
            <a:pPr>
              <a:lnSpc>
                <a:spcPct val="150000"/>
              </a:lnSpc>
            </a:pPr>
            <a:endParaRPr lang="en-US"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r>
              <a:rPr lang="en-US" sz="1400" dirty="0">
                <a:latin typeface="Konnect" panose="00000500000000000000" pitchFamily="50" charset="0"/>
              </a:rPr>
              <a:t>WHO. (2023). </a:t>
            </a:r>
            <a:r>
              <a:rPr lang="en-US" sz="1400" i="1" dirty="0">
                <a:latin typeface="Konnect" panose="00000500000000000000" pitchFamily="50" charset="0"/>
                <a:hlinkClick r:id="rId3"/>
              </a:rPr>
              <a:t>Mental health of older adults</a:t>
            </a:r>
            <a:endParaRPr lang="en-US" sz="1400" i="1" dirty="0">
              <a:latin typeface="Konnect" panose="00000500000000000000" pitchFamily="50" charset="0"/>
            </a:endParaRPr>
          </a:p>
          <a:p>
            <a:endParaRPr lang="en-US" sz="500" i="1" dirty="0">
              <a:latin typeface="Konnect" panose="00000500000000000000" pitchFamily="50" charset="0"/>
            </a:endParaRPr>
          </a:p>
          <a:p>
            <a:endParaRPr lang="en-US" sz="500" i="1" dirty="0">
              <a:latin typeface="Konnect" panose="00000500000000000000" pitchFamily="50" charset="0"/>
            </a:endParaRPr>
          </a:p>
          <a:p>
            <a:r>
              <a:rPr lang="en-US" sz="1400" dirty="0">
                <a:latin typeface="Konnect" panose="00000500000000000000" pitchFamily="50" charset="0"/>
              </a:rPr>
              <a:t>Health Direct. (2024). </a:t>
            </a:r>
            <a:r>
              <a:rPr lang="en-US" sz="1400" i="1" dirty="0">
                <a:latin typeface="Konnect" panose="00000500000000000000" pitchFamily="50" charset="0"/>
                <a:hlinkClick r:id="rId4"/>
              </a:rPr>
              <a:t>Older people and mental health</a:t>
            </a:r>
            <a:endParaRPr lang="en-US" sz="1400" i="1" dirty="0">
              <a:latin typeface="Konnect" panose="00000500000000000000" pitchFamily="50" charset="0"/>
            </a:endParaRPr>
          </a:p>
        </p:txBody>
      </p:sp>
      <p:pic>
        <p:nvPicPr>
          <p:cNvPr id="3" name="Picture 2">
            <a:extLst>
              <a:ext uri="{FF2B5EF4-FFF2-40B4-BE49-F238E27FC236}">
                <a16:creationId xmlns:a16="http://schemas.microsoft.com/office/drawing/2014/main" id="{5B5491FF-73F4-34DF-1DDE-754F0B466B07}"/>
              </a:ext>
            </a:extLst>
          </p:cNvPr>
          <p:cNvPicPr>
            <a:picLocks noChangeAspect="1"/>
          </p:cNvPicPr>
          <p:nvPr/>
        </p:nvPicPr>
        <p:blipFill>
          <a:blip r:embed="rId5"/>
          <a:stretch>
            <a:fillRect/>
          </a:stretch>
        </p:blipFill>
        <p:spPr>
          <a:xfrm>
            <a:off x="6781800" y="3619500"/>
            <a:ext cx="8229600" cy="5486400"/>
          </a:xfrm>
          <a:prstGeom prst="rect">
            <a:avLst/>
          </a:prstGeom>
        </p:spPr>
      </p:pic>
    </p:spTree>
    <p:extLst>
      <p:ext uri="{BB962C8B-B14F-4D97-AF65-F5344CB8AC3E}">
        <p14:creationId xmlns:p14="http://schemas.microsoft.com/office/powerpoint/2010/main" val="4130599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FDA62-A65A-B5C9-5A13-716B620A1006}"/>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DAF38C2F-CBD8-7B0B-9E88-1D5D49D36BCF}"/>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CFF6B469-192F-123D-46D4-C3AEC1B51C2E}"/>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3F27ED30-2B3B-8CB0-B2FB-33753DDB4B9F}"/>
              </a:ext>
            </a:extLst>
          </p:cNvPr>
          <p:cNvSpPr txBox="1"/>
          <p:nvPr/>
        </p:nvSpPr>
        <p:spPr>
          <a:xfrm>
            <a:off x="1377437" y="2171700"/>
            <a:ext cx="14929363" cy="5959324"/>
          </a:xfrm>
          <a:prstGeom prst="rect">
            <a:avLst/>
          </a:prstGeom>
          <a:noFill/>
        </p:spPr>
        <p:txBody>
          <a:bodyPr wrap="square">
            <a:spAutoFit/>
          </a:bodyPr>
          <a:lstStyle/>
          <a:p>
            <a:r>
              <a:rPr lang="en-US" sz="3200" b="1" dirty="0">
                <a:latin typeface="Konnect Bold" panose="00000800000000000000" pitchFamily="50" charset="0"/>
              </a:rPr>
              <a:t>Depression</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Depression is a common problem among older adults, but it </a:t>
            </a:r>
            <a:r>
              <a:rPr lang="en-US" b="1" dirty="0">
                <a:latin typeface="Konnect" panose="00000500000000000000" pitchFamily="50" charset="0"/>
              </a:rPr>
              <a:t>is not a normal part of ageing</a:t>
            </a:r>
            <a:r>
              <a:rPr lang="en-US" dirty="0">
                <a:latin typeface="Konnect" panose="00000500000000000000" pitchFamily="50" charset="0"/>
              </a:rPr>
              <a:t>. In fact, most older adults feel satisfied with their lives, despite often having more illnesses or physical challenges than younger people.</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There are </a:t>
            </a:r>
            <a:r>
              <a:rPr lang="en-US" b="1" dirty="0">
                <a:latin typeface="Konnect" panose="00000500000000000000" pitchFamily="50" charset="0"/>
              </a:rPr>
              <a:t>several types of depression </a:t>
            </a:r>
            <a:r>
              <a:rPr lang="en-US" dirty="0">
                <a:latin typeface="Konnect" panose="00000500000000000000" pitchFamily="50" charset="0"/>
              </a:rPr>
              <a:t>that older adults may experience:</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Major depressive disorder</a:t>
            </a:r>
            <a:endParaRPr lang="en-US" dirty="0">
              <a:latin typeface="Konnect" panose="00000500000000000000" pitchFamily="50" charset="0"/>
            </a:endParaRP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Persistent depressive disorder</a:t>
            </a:r>
            <a:endParaRPr lang="en-US" dirty="0">
              <a:latin typeface="Konnect" panose="00000500000000000000" pitchFamily="50" charset="0"/>
            </a:endParaRP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Substance/medication-induced </a:t>
            </a:r>
            <a:r>
              <a:rPr lang="en-US" dirty="0">
                <a:latin typeface="Konnect" panose="00000500000000000000" pitchFamily="50" charset="0"/>
              </a:rPr>
              <a:t>depressive disorder</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Depressive disorder due to a medical condition</a:t>
            </a:r>
            <a:endParaRPr lang="en-US" dirty="0">
              <a:latin typeface="Konnect" panose="00000500000000000000" pitchFamily="50" charset="0"/>
            </a:endParaRPr>
          </a:p>
          <a:p>
            <a:pPr marL="285750" indent="-285750">
              <a:lnSpc>
                <a:spcPct val="150000"/>
              </a:lnSpc>
              <a:buFont typeface="Arial" panose="020B0604020202020204" pitchFamily="34" charset="0"/>
              <a:buChar char="•"/>
            </a:pPr>
            <a:endParaRPr lang="en-US" dirty="0">
              <a:latin typeface="Konnect" panose="00000500000000000000" pitchFamily="50" charset="0"/>
            </a:endParaRPr>
          </a:p>
          <a:p>
            <a:pPr marL="285750" indent="-285750">
              <a:lnSpc>
                <a:spcPct val="150000"/>
              </a:lnSpc>
              <a:buFont typeface="Arial" panose="020B0604020202020204" pitchFamily="34" charset="0"/>
              <a:buChar char="•"/>
            </a:pPr>
            <a:endParaRPr lang="en-US" sz="1600" dirty="0">
              <a:latin typeface="Konnect" panose="00000500000000000000" pitchFamily="50" charset="0"/>
            </a:endParaRPr>
          </a:p>
          <a:p>
            <a:pPr marL="285750" indent="-285750">
              <a:lnSpc>
                <a:spcPct val="150000"/>
              </a:lnSpc>
              <a:buFont typeface="Arial" panose="020B0604020202020204" pitchFamily="34" charset="0"/>
              <a:buChar char="•"/>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US" sz="1400" dirty="0">
                <a:latin typeface="Konnect" panose="00000500000000000000" pitchFamily="50" charset="0"/>
              </a:rPr>
              <a:t>National Institute on Aging. (2025). </a:t>
            </a:r>
            <a:r>
              <a:rPr lang="en-US" sz="1400" i="1" dirty="0">
                <a:latin typeface="Konnect" panose="00000500000000000000" pitchFamily="50" charset="0"/>
                <a:hlinkClick r:id="rId3"/>
              </a:rPr>
              <a:t>Depression and Older Adults</a:t>
            </a:r>
            <a:endParaRPr lang="en-US" sz="1400" i="1" dirty="0">
              <a:latin typeface="Konnect" panose="00000500000000000000" pitchFamily="50" charset="0"/>
            </a:endParaRPr>
          </a:p>
        </p:txBody>
      </p:sp>
    </p:spTree>
    <p:extLst>
      <p:ext uri="{BB962C8B-B14F-4D97-AF65-F5344CB8AC3E}">
        <p14:creationId xmlns:p14="http://schemas.microsoft.com/office/powerpoint/2010/main" val="3772701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E19E8-0B6C-1282-12B5-5F114C60919B}"/>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CEF83772-3208-1B7B-D3AB-3AEEEEB86951}"/>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32598401-557E-3718-1D80-A9D9ADF79EB5}"/>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53011F8C-D7A3-EB0F-0A65-3A4BE2A1BF0F}"/>
              </a:ext>
            </a:extLst>
          </p:cNvPr>
          <p:cNvSpPr txBox="1"/>
          <p:nvPr/>
        </p:nvSpPr>
        <p:spPr>
          <a:xfrm>
            <a:off x="1620228" y="1943100"/>
            <a:ext cx="14929363" cy="7182736"/>
          </a:xfrm>
          <a:prstGeom prst="rect">
            <a:avLst/>
          </a:prstGeom>
          <a:noFill/>
        </p:spPr>
        <p:txBody>
          <a:bodyPr wrap="square">
            <a:spAutoFit/>
          </a:bodyPr>
          <a:lstStyle/>
          <a:p>
            <a:r>
              <a:rPr lang="en-US" sz="3200" b="1" dirty="0">
                <a:latin typeface="Konnect Bold" panose="00000800000000000000" pitchFamily="50" charset="0"/>
              </a:rPr>
              <a:t>Symptoms of depression</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The following are </a:t>
            </a:r>
            <a:r>
              <a:rPr lang="en-US" b="1" dirty="0">
                <a:latin typeface="Konnect" panose="00000500000000000000" pitchFamily="50" charset="0"/>
              </a:rPr>
              <a:t>common symptoms of depression in older adults, </a:t>
            </a:r>
            <a:r>
              <a:rPr lang="en-US" dirty="0">
                <a:latin typeface="Konnect" panose="00000500000000000000" pitchFamily="50" charset="0"/>
              </a:rPr>
              <a:t>but because individuals can experience depression differently, there may be other symptoms not listed below. </a:t>
            </a:r>
            <a:r>
              <a:rPr lang="en-US" b="1" dirty="0">
                <a:latin typeface="Konnect" panose="00000500000000000000" pitchFamily="50" charset="0"/>
              </a:rPr>
              <a:t>Any changes in someone’s </a:t>
            </a:r>
            <a:r>
              <a:rPr lang="en-US" b="1" dirty="0" err="1">
                <a:latin typeface="Konnect" panose="00000500000000000000" pitchFamily="50" charset="0"/>
              </a:rPr>
              <a:t>behaviour</a:t>
            </a:r>
            <a:r>
              <a:rPr lang="en-US" b="1" dirty="0">
                <a:latin typeface="Konnect" panose="00000500000000000000" pitchFamily="50" charset="0"/>
              </a:rPr>
              <a:t> should be explored.</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Persistent </a:t>
            </a:r>
            <a:r>
              <a:rPr lang="en-US" b="1" dirty="0">
                <a:latin typeface="Konnect" panose="00000500000000000000" pitchFamily="50" charset="0"/>
              </a:rPr>
              <a:t>sad or “empty” mood</a:t>
            </a:r>
            <a:r>
              <a:rPr lang="en-US" dirty="0">
                <a:latin typeface="Konnect" panose="00000500000000000000" pitchFamily="50" charset="0"/>
              </a:rPr>
              <a:t>.</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Feelings of </a:t>
            </a:r>
            <a:r>
              <a:rPr lang="en-US" b="1" dirty="0">
                <a:latin typeface="Konnect" panose="00000500000000000000" pitchFamily="50" charset="0"/>
              </a:rPr>
              <a:t>hopelessness, guilt, worthlessness, or helplessness.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Loss of interest </a:t>
            </a:r>
            <a:r>
              <a:rPr lang="en-US" dirty="0">
                <a:latin typeface="Konnect" panose="00000500000000000000" pitchFamily="50" charset="0"/>
              </a:rPr>
              <a:t>in once pleasurable activities, including sex.</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Decreased energy </a:t>
            </a:r>
            <a:r>
              <a:rPr lang="en-US" dirty="0">
                <a:latin typeface="Konnect" panose="00000500000000000000" pitchFamily="50" charset="0"/>
              </a:rPr>
              <a:t>or fatigue.</a:t>
            </a:r>
            <a:endParaRPr lang="en-US" sz="500" dirty="0">
              <a:latin typeface="Konnect" panose="00000500000000000000" pitchFamily="50" charset="0"/>
            </a:endParaRP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Difficulty concentrating</a:t>
            </a:r>
            <a:r>
              <a:rPr lang="en-US" dirty="0">
                <a:latin typeface="Konnect" panose="00000500000000000000" pitchFamily="50" charset="0"/>
              </a:rPr>
              <a:t>, remembering, or making decisions.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Difficulty sleeping</a:t>
            </a:r>
            <a:r>
              <a:rPr lang="en-US" dirty="0">
                <a:latin typeface="Konnect" panose="00000500000000000000" pitchFamily="50" charset="0"/>
              </a:rPr>
              <a:t>, waking up too early in the morning, or oversleeping.</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Increased use of alcohol or drugs</a:t>
            </a:r>
            <a:r>
              <a:rPr lang="en-US" dirty="0">
                <a:latin typeface="Konnect" panose="00000500000000000000" pitchFamily="50" charset="0"/>
              </a:rPr>
              <a:t>, or engagement in high-risk activities.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Thoughts of death or suicide, or suicide attempts.</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US" sz="1400" dirty="0">
                <a:latin typeface="Konnect" panose="00000500000000000000" pitchFamily="50" charset="0"/>
              </a:rPr>
              <a:t>National Institute on Aging. (2025). </a:t>
            </a:r>
            <a:r>
              <a:rPr lang="en-US" sz="1400" i="1" dirty="0">
                <a:latin typeface="Konnect" panose="00000500000000000000" pitchFamily="50" charset="0"/>
                <a:hlinkClick r:id="rId3"/>
              </a:rPr>
              <a:t>Depression and Older Adults</a:t>
            </a:r>
            <a:endParaRPr lang="en-US" sz="1400" i="1" dirty="0">
              <a:latin typeface="Konnect" panose="00000500000000000000" pitchFamily="50" charset="0"/>
            </a:endParaRPr>
          </a:p>
        </p:txBody>
      </p:sp>
      <p:pic>
        <p:nvPicPr>
          <p:cNvPr id="2" name="Picture 1">
            <a:extLst>
              <a:ext uri="{FF2B5EF4-FFF2-40B4-BE49-F238E27FC236}">
                <a16:creationId xmlns:a16="http://schemas.microsoft.com/office/drawing/2014/main" id="{3AB9DF78-C37D-E97C-85A3-156F9CAB580E}"/>
              </a:ext>
            </a:extLst>
          </p:cNvPr>
          <p:cNvPicPr>
            <a:picLocks noChangeAspect="1"/>
          </p:cNvPicPr>
          <p:nvPr/>
        </p:nvPicPr>
        <p:blipFill>
          <a:blip r:embed="rId4"/>
          <a:stretch>
            <a:fillRect/>
          </a:stretch>
        </p:blipFill>
        <p:spPr>
          <a:xfrm>
            <a:off x="11912929" y="4229100"/>
            <a:ext cx="4393871" cy="4300537"/>
          </a:xfrm>
          <a:prstGeom prst="rect">
            <a:avLst/>
          </a:prstGeom>
        </p:spPr>
      </p:pic>
    </p:spTree>
    <p:extLst>
      <p:ext uri="{BB962C8B-B14F-4D97-AF65-F5344CB8AC3E}">
        <p14:creationId xmlns:p14="http://schemas.microsoft.com/office/powerpoint/2010/main" val="83804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429DB-A41A-5B46-7462-4CD5595CA235}"/>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6BF0CA01-9694-F7F6-D3F1-E8F327AC929A}"/>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1CC87302-F47F-0F52-6469-39FC027EE802}"/>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pic>
        <p:nvPicPr>
          <p:cNvPr id="2" name="Picture 1">
            <a:extLst>
              <a:ext uri="{FF2B5EF4-FFF2-40B4-BE49-F238E27FC236}">
                <a16:creationId xmlns:a16="http://schemas.microsoft.com/office/drawing/2014/main" id="{91E76E05-8843-F68E-5077-3F27022D1289}"/>
              </a:ext>
            </a:extLst>
          </p:cNvPr>
          <p:cNvPicPr>
            <a:picLocks noChangeAspect="1"/>
          </p:cNvPicPr>
          <p:nvPr/>
        </p:nvPicPr>
        <p:blipFill>
          <a:blip r:embed="rId3"/>
          <a:stretch>
            <a:fillRect/>
          </a:stretch>
        </p:blipFill>
        <p:spPr>
          <a:xfrm>
            <a:off x="7467600" y="5143500"/>
            <a:ext cx="4572000" cy="4572000"/>
          </a:xfrm>
          <a:prstGeom prst="rect">
            <a:avLst/>
          </a:prstGeom>
        </p:spPr>
      </p:pic>
      <p:sp>
        <p:nvSpPr>
          <p:cNvPr id="12" name="TextBox 11">
            <a:extLst>
              <a:ext uri="{FF2B5EF4-FFF2-40B4-BE49-F238E27FC236}">
                <a16:creationId xmlns:a16="http://schemas.microsoft.com/office/drawing/2014/main" id="{A6FE6F10-3FD2-FC6B-B951-C8F8D38F04D6}"/>
              </a:ext>
            </a:extLst>
          </p:cNvPr>
          <p:cNvSpPr txBox="1"/>
          <p:nvPr/>
        </p:nvSpPr>
        <p:spPr>
          <a:xfrm>
            <a:off x="1450719" y="2064276"/>
            <a:ext cx="16608681" cy="7956024"/>
          </a:xfrm>
          <a:prstGeom prst="rect">
            <a:avLst/>
          </a:prstGeom>
          <a:noFill/>
        </p:spPr>
        <p:txBody>
          <a:bodyPr wrap="square">
            <a:spAutoFit/>
          </a:bodyPr>
          <a:lstStyle/>
          <a:p>
            <a:r>
              <a:rPr lang="en-US" sz="3600" b="1" dirty="0">
                <a:latin typeface="Konnect Bold" panose="00000800000000000000" pitchFamily="50" charset="0"/>
              </a:rPr>
              <a:t>Introduction</a:t>
            </a:r>
            <a:endParaRPr lang="en-US" sz="3600" dirty="0">
              <a:latin typeface="Konnect Bold" panose="00000800000000000000" pitchFamily="50" charset="0"/>
            </a:endParaRPr>
          </a:p>
          <a:p>
            <a:pPr>
              <a:lnSpc>
                <a:spcPct val="150000"/>
              </a:lnSpc>
            </a:pPr>
            <a:r>
              <a:rPr lang="en-US" dirty="0">
                <a:latin typeface="Konnect" panose="00000500000000000000" pitchFamily="50" charset="0"/>
              </a:rPr>
              <a:t>Improved healthcare, better living conditions, and lower mortality rates contribute to the increase in longevity in most populations,</a:t>
            </a:r>
            <a:r>
              <a:rPr lang="en-US" b="1" dirty="0">
                <a:latin typeface="Konnect" panose="00000500000000000000" pitchFamily="50" charset="0"/>
              </a:rPr>
              <a:t> a</a:t>
            </a:r>
            <a:r>
              <a:rPr lang="en-US" dirty="0">
                <a:latin typeface="Konnect" panose="00000500000000000000" pitchFamily="50" charset="0"/>
              </a:rPr>
              <a:t>nd while, mental health challenges are not a common part of ageing, there are many factors that can influence the wellbeing of older adults in our community.</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For those of us working with older adults and in aged care, it is important that </a:t>
            </a:r>
            <a:r>
              <a:rPr lang="en-US" b="1" dirty="0">
                <a:latin typeface="Konnect" panose="00000500000000000000" pitchFamily="50" charset="0"/>
              </a:rPr>
              <a:t>we understand </a:t>
            </a:r>
            <a:r>
              <a:rPr lang="en-US" dirty="0">
                <a:latin typeface="Konnect" panose="00000500000000000000" pitchFamily="50" charset="0"/>
              </a:rPr>
              <a:t>the </a:t>
            </a:r>
            <a:r>
              <a:rPr lang="en-US" b="1" dirty="0">
                <a:latin typeface="Konnect" panose="00000500000000000000" pitchFamily="50" charset="0"/>
              </a:rPr>
              <a:t>factors that contribute to the mental health of our clients and what a reduction in mental health looks like. </a:t>
            </a:r>
            <a:r>
              <a:rPr lang="en-US" dirty="0">
                <a:latin typeface="Konnect" panose="00000500000000000000" pitchFamily="50" charset="0"/>
              </a:rPr>
              <a:t>When we know what to look for we can identify risks and report any concerns we have, to not only ensure our clients wellbeing, but to also meet our duty of care responsibilities. </a:t>
            </a:r>
          </a:p>
          <a:p>
            <a:pPr>
              <a:lnSpc>
                <a:spcPct val="150000"/>
              </a:lnSpc>
            </a:pPr>
            <a:endParaRPr lang="en-US"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endParaRPr lang="en-US" sz="500" dirty="0">
              <a:latin typeface="Konnect" panose="00000500000000000000" pitchFamily="50" charset="0"/>
            </a:endParaRPr>
          </a:p>
          <a:p>
            <a:endParaRPr lang="en-US" sz="500" dirty="0">
              <a:latin typeface="Konnect" panose="00000500000000000000" pitchFamily="50" charset="0"/>
            </a:endParaRPr>
          </a:p>
          <a:p>
            <a:endParaRPr lang="en-US" sz="500" dirty="0">
              <a:latin typeface="Konnect" panose="00000500000000000000" pitchFamily="50" charset="0"/>
            </a:endParaRPr>
          </a:p>
          <a:p>
            <a:endParaRPr lang="en-US" sz="500" dirty="0">
              <a:latin typeface="Konnect" panose="00000500000000000000" pitchFamily="50" charset="0"/>
            </a:endParaRPr>
          </a:p>
          <a:p>
            <a:r>
              <a:rPr lang="en-US" sz="1400" dirty="0">
                <a:latin typeface="Konnect" panose="00000500000000000000" pitchFamily="50" charset="0"/>
              </a:rPr>
              <a:t>International Federation on Ageing (IFA). </a:t>
            </a:r>
            <a:r>
              <a:rPr lang="en-US" sz="1400" i="1" dirty="0">
                <a:latin typeface="Konnect" panose="00000500000000000000" pitchFamily="50" charset="0"/>
                <a:hlinkClick r:id="rId4"/>
              </a:rPr>
              <a:t>https://ifa.ngo/driving-our-agenda/ifas-commitment-to-older-people/</a:t>
            </a:r>
            <a:endParaRPr lang="en-US" sz="1400" i="1" dirty="0">
              <a:latin typeface="Konnect" panose="00000500000000000000" pitchFamily="50" charset="0"/>
            </a:endParaRPr>
          </a:p>
        </p:txBody>
      </p:sp>
    </p:spTree>
    <p:extLst>
      <p:ext uri="{BB962C8B-B14F-4D97-AF65-F5344CB8AC3E}">
        <p14:creationId xmlns:p14="http://schemas.microsoft.com/office/powerpoint/2010/main" val="32937817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CD4F4-B42F-F224-084D-5CF923E0B07C}"/>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761E9FA6-37A0-9913-9388-E3C6040765C7}"/>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7732715C-BA27-FAC0-CDC7-B6497AFD9306}"/>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28AF940D-AD4C-9E19-A617-D8C5E01655D3}"/>
              </a:ext>
            </a:extLst>
          </p:cNvPr>
          <p:cNvSpPr txBox="1"/>
          <p:nvPr/>
        </p:nvSpPr>
        <p:spPr>
          <a:xfrm>
            <a:off x="1371600" y="1842674"/>
            <a:ext cx="16230600" cy="4689745"/>
          </a:xfrm>
          <a:prstGeom prst="rect">
            <a:avLst/>
          </a:prstGeom>
          <a:noFill/>
        </p:spPr>
        <p:txBody>
          <a:bodyPr wrap="square">
            <a:spAutoFit/>
          </a:bodyPr>
          <a:lstStyle/>
          <a:p>
            <a:r>
              <a:rPr lang="en-US" sz="3200" b="1" dirty="0">
                <a:latin typeface="Konnect Bold" panose="00000800000000000000" pitchFamily="50" charset="0"/>
              </a:rPr>
              <a:t>Anxiety</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Anxiety disorders in older adults are </a:t>
            </a:r>
            <a:r>
              <a:rPr lang="en-US" b="1" dirty="0">
                <a:latin typeface="Konnect" panose="00000500000000000000" pitchFamily="50" charset="0"/>
              </a:rPr>
              <a:t>fairly common, affecting 10% to 20% of people, h</a:t>
            </a:r>
            <a:r>
              <a:rPr lang="en-US" dirty="0">
                <a:latin typeface="Konnect" panose="00000500000000000000" pitchFamily="50" charset="0"/>
              </a:rPr>
              <a:t>owever, they often go undiagnosed. Anxiety is found more often than depression and cognitive disorders in older adults. The </a:t>
            </a:r>
            <a:r>
              <a:rPr lang="en-US" b="1" dirty="0">
                <a:latin typeface="Konnect" panose="00000500000000000000" pitchFamily="50" charset="0"/>
              </a:rPr>
              <a:t>most common anxiety disorders</a:t>
            </a:r>
            <a:r>
              <a:rPr lang="en-US" dirty="0">
                <a:latin typeface="Konnect" panose="00000500000000000000" pitchFamily="50" charset="0"/>
              </a:rPr>
              <a:t> in older adults include:</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err="1">
                <a:latin typeface="Konnect" panose="00000500000000000000" pitchFamily="50" charset="0"/>
              </a:rPr>
              <a:t>Generalised</a:t>
            </a:r>
            <a:r>
              <a:rPr lang="en-US" b="1" dirty="0">
                <a:latin typeface="Konnect" panose="00000500000000000000" pitchFamily="50" charset="0"/>
              </a:rPr>
              <a:t> Anxiety Disorder (GAD)</a:t>
            </a:r>
            <a:endParaRPr lang="en-US" sz="500" dirty="0">
              <a:latin typeface="Konnect" panose="00000500000000000000" pitchFamily="50" charset="0"/>
            </a:endParaRPr>
          </a:p>
          <a:p>
            <a:pPr marL="285750" indent="-2857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Phobias</a:t>
            </a:r>
            <a:endParaRPr lang="en-US" sz="500" dirty="0">
              <a:latin typeface="Konnect" panose="00000500000000000000" pitchFamily="50" charset="0"/>
            </a:endParaRPr>
          </a:p>
          <a:p>
            <a:pPr marL="285750" indent="-2857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Panic disorder</a:t>
            </a:r>
            <a:endParaRPr lang="en-US" sz="500" dirty="0">
              <a:latin typeface="Konnect" panose="00000500000000000000" pitchFamily="50" charset="0"/>
            </a:endParaRPr>
          </a:p>
          <a:p>
            <a:pPr marL="285750" indent="-285750">
              <a:lnSpc>
                <a:spcPct val="150000"/>
              </a:lnSpc>
              <a:buFont typeface="Arial" panose="020B0604020202020204" pitchFamily="34" charset="0"/>
              <a:buChar char="•"/>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Obsessive-Compulsive Disorder (OCD)</a:t>
            </a:r>
            <a:endParaRPr lang="en-US" dirty="0">
              <a:latin typeface="Konnect" panose="00000500000000000000" pitchFamily="50" charset="0"/>
            </a:endParaRP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Post Traumatic Stress Disorder (PTSD)</a:t>
            </a:r>
            <a:endParaRPr lang="en-US" sz="14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pPr>
            <a:r>
              <a:rPr lang="en-US" sz="1400" dirty="0">
                <a:latin typeface="Konnect" panose="00000500000000000000" pitchFamily="50" charset="0"/>
              </a:rPr>
              <a:t>WebMD. (2025). </a:t>
            </a:r>
            <a:r>
              <a:rPr lang="en-US" sz="1400" i="1" dirty="0">
                <a:latin typeface="Konnect" panose="00000500000000000000" pitchFamily="50" charset="0"/>
                <a:hlinkClick r:id="rId3"/>
              </a:rPr>
              <a:t>What to Know About Anxiety in Older Adults</a:t>
            </a:r>
            <a:endParaRPr lang="en-US" sz="1400" i="1" dirty="0">
              <a:latin typeface="Konnect" panose="00000500000000000000" pitchFamily="50" charset="0"/>
            </a:endParaRPr>
          </a:p>
        </p:txBody>
      </p:sp>
    </p:spTree>
    <p:extLst>
      <p:ext uri="{BB962C8B-B14F-4D97-AF65-F5344CB8AC3E}">
        <p14:creationId xmlns:p14="http://schemas.microsoft.com/office/powerpoint/2010/main" val="3030474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422ED-1417-2FC3-47D4-F1ACBCF82455}"/>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71AD9AAE-D587-7F53-FE19-0C67F878D8C1}"/>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4E5D359B-995E-678D-4B8C-55D4ED0B1CCF}"/>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D017D296-D8A6-DF70-1771-A317CD100B55}"/>
              </a:ext>
            </a:extLst>
          </p:cNvPr>
          <p:cNvSpPr txBox="1"/>
          <p:nvPr/>
        </p:nvSpPr>
        <p:spPr>
          <a:xfrm>
            <a:off x="1396487" y="1866900"/>
            <a:ext cx="14929363" cy="7459734"/>
          </a:xfrm>
          <a:prstGeom prst="rect">
            <a:avLst/>
          </a:prstGeom>
          <a:noFill/>
        </p:spPr>
        <p:txBody>
          <a:bodyPr wrap="square">
            <a:spAutoFit/>
          </a:bodyPr>
          <a:lstStyle/>
          <a:p>
            <a:r>
              <a:rPr lang="en-US" sz="3200" b="1" dirty="0">
                <a:latin typeface="Konnect Bold" panose="00000800000000000000" pitchFamily="50" charset="0"/>
              </a:rPr>
              <a:t>Symptoms of anxiety</a:t>
            </a:r>
            <a:endParaRPr lang="en-US" sz="3200" dirty="0">
              <a:latin typeface="Konnect Bold" panose="00000800000000000000" pitchFamily="50" charset="0"/>
            </a:endParaRPr>
          </a:p>
          <a:p>
            <a:pPr>
              <a:lnSpc>
                <a:spcPct val="150000"/>
              </a:lnSpc>
            </a:pPr>
            <a:r>
              <a:rPr lang="en-US" dirty="0">
                <a:latin typeface="Konnect" panose="00000500000000000000" pitchFamily="50" charset="0"/>
              </a:rPr>
              <a:t>People of all ages will typically show the same signs of anxiety however some types of disorders may have specific symptoms. </a:t>
            </a:r>
            <a:r>
              <a:rPr lang="en-US" b="1" dirty="0">
                <a:latin typeface="Konnect" panose="00000500000000000000" pitchFamily="50" charset="0"/>
              </a:rPr>
              <a:t>Common symptoms </a:t>
            </a:r>
            <a:r>
              <a:rPr lang="en-US" dirty="0">
                <a:latin typeface="Konnect" panose="00000500000000000000" pitchFamily="50" charset="0"/>
              </a:rPr>
              <a:t>of an anxiety disorder include: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Panicky feeling</a:t>
            </a:r>
            <a:r>
              <a:rPr lang="en-US" dirty="0">
                <a:latin typeface="Konnect" panose="00000500000000000000" pitchFamily="50" charset="0"/>
              </a:rPr>
              <a:t>.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Dizziness or </a:t>
            </a:r>
            <a:r>
              <a:rPr lang="en-US" b="1" dirty="0">
                <a:latin typeface="Konnect" panose="00000500000000000000" pitchFamily="50" charset="0"/>
              </a:rPr>
              <a:t>feeling lightheaded</a:t>
            </a:r>
            <a:r>
              <a:rPr lang="en-US" dirty="0">
                <a:latin typeface="Konnect" panose="00000500000000000000" pitchFamily="50" charset="0"/>
              </a:rPr>
              <a:t>.</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Digestion problems and chest pain</a:t>
            </a:r>
            <a:r>
              <a:rPr lang="en-US" dirty="0">
                <a:latin typeface="Konnect" panose="00000500000000000000" pitchFamily="50" charset="0"/>
              </a:rPr>
              <a:t>.</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Headache</a:t>
            </a:r>
            <a:r>
              <a:rPr lang="en-US" dirty="0">
                <a:latin typeface="Konnect" panose="00000500000000000000" pitchFamily="50" charset="0"/>
              </a:rPr>
              <a:t>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Irritability.</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Avoidance of activities</a:t>
            </a:r>
            <a:r>
              <a:rPr lang="en-US" dirty="0">
                <a:latin typeface="Konnect" panose="00000500000000000000" pitchFamily="50" charset="0"/>
              </a:rPr>
              <a:t>, </a:t>
            </a:r>
            <a:r>
              <a:rPr lang="en-US" b="1" dirty="0">
                <a:latin typeface="Konnect" panose="00000500000000000000" pitchFamily="50" charset="0"/>
              </a:rPr>
              <a:t>places, people</a:t>
            </a:r>
            <a:r>
              <a:rPr lang="en-US" dirty="0">
                <a:latin typeface="Konnect" panose="00000500000000000000" pitchFamily="50" charset="0"/>
              </a:rPr>
              <a:t>, and even thoughts that trigger anxiousness.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Changes in weight, appetite, or eating habits.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Inability to sleep.</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Not wanting to leave home, </a:t>
            </a:r>
            <a:r>
              <a:rPr lang="en-US" b="1" dirty="0">
                <a:latin typeface="Konnect" panose="00000500000000000000" pitchFamily="50" charset="0"/>
              </a:rPr>
              <a:t>withdrawal, and isolating themselves</a:t>
            </a:r>
            <a:r>
              <a:rPr lang="en-US" dirty="0">
                <a:latin typeface="Konnect" panose="00000500000000000000" pitchFamily="50" charset="0"/>
              </a:rPr>
              <a:t>.</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Obsessive thoughts and compulsive </a:t>
            </a:r>
            <a:r>
              <a:rPr lang="en-US" b="1" dirty="0" err="1">
                <a:latin typeface="Konnect" panose="00000500000000000000" pitchFamily="50" charset="0"/>
              </a:rPr>
              <a:t>behaviour</a:t>
            </a:r>
            <a:r>
              <a:rPr lang="en-US" b="1" dirty="0">
                <a:latin typeface="Konnect" panose="00000500000000000000" pitchFamily="50" charset="0"/>
              </a:rPr>
              <a:t>.</a:t>
            </a:r>
          </a:p>
          <a:p>
            <a:pPr>
              <a:lnSpc>
                <a:spcPct val="150000"/>
              </a:lnSpc>
            </a:pPr>
            <a:endParaRPr lang="en-US" sz="1400" dirty="0">
              <a:latin typeface="Konnect" panose="00000500000000000000" pitchFamily="50" charset="0"/>
            </a:endParaRPr>
          </a:p>
          <a:p>
            <a:pPr>
              <a:lnSpc>
                <a:spcPct val="150000"/>
              </a:lnSpc>
            </a:pPr>
            <a:r>
              <a:rPr lang="en-US" sz="1400" dirty="0">
                <a:latin typeface="Konnect" panose="00000500000000000000" pitchFamily="50" charset="0"/>
              </a:rPr>
              <a:t>WebMD. (2025). </a:t>
            </a:r>
            <a:r>
              <a:rPr lang="en-US" sz="1400" i="1" dirty="0">
                <a:latin typeface="Konnect" panose="00000500000000000000" pitchFamily="50" charset="0"/>
                <a:hlinkClick r:id="rId3"/>
              </a:rPr>
              <a:t>What to Know About Anxiety in Older Adults</a:t>
            </a:r>
            <a:endParaRPr lang="en-US" sz="1400" i="1" dirty="0">
              <a:latin typeface="Konnect" panose="00000500000000000000" pitchFamily="50" charset="0"/>
            </a:endParaRPr>
          </a:p>
        </p:txBody>
      </p:sp>
    </p:spTree>
    <p:extLst>
      <p:ext uri="{BB962C8B-B14F-4D97-AF65-F5344CB8AC3E}">
        <p14:creationId xmlns:p14="http://schemas.microsoft.com/office/powerpoint/2010/main" val="1426562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898F5-12A2-CF5B-D715-6996C0786ED8}"/>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85226F80-C426-D612-083B-78A21D2CF2BC}"/>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17DA9D52-6C3A-C122-BCF4-6B3D0D1770A7}"/>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0B942A31-9FFB-DF71-BF04-8F72EF9FB91E}"/>
              </a:ext>
            </a:extLst>
          </p:cNvPr>
          <p:cNvSpPr txBox="1"/>
          <p:nvPr/>
        </p:nvSpPr>
        <p:spPr>
          <a:xfrm>
            <a:off x="1377437" y="1943100"/>
            <a:ext cx="14929363" cy="769441"/>
          </a:xfrm>
          <a:prstGeom prst="rect">
            <a:avLst/>
          </a:prstGeom>
          <a:noFill/>
        </p:spPr>
        <p:txBody>
          <a:bodyPr wrap="square">
            <a:spAutoFit/>
          </a:bodyPr>
          <a:lstStyle/>
          <a:p>
            <a:r>
              <a:rPr lang="en-US" sz="4400" dirty="0">
                <a:latin typeface="Konnect Bold" panose="00000800000000000000" pitchFamily="50" charset="0"/>
              </a:rPr>
              <a:t>Section 5: Supporting Mental Health</a:t>
            </a:r>
            <a:endParaRPr lang="en-US" sz="4400" dirty="0">
              <a:latin typeface="Konnect" panose="00000500000000000000" pitchFamily="50" charset="0"/>
            </a:endParaRPr>
          </a:p>
        </p:txBody>
      </p:sp>
      <p:pic>
        <p:nvPicPr>
          <p:cNvPr id="3" name="Picture 2">
            <a:extLst>
              <a:ext uri="{FF2B5EF4-FFF2-40B4-BE49-F238E27FC236}">
                <a16:creationId xmlns:a16="http://schemas.microsoft.com/office/drawing/2014/main" id="{099DBD91-425B-2DBB-06AF-D3DC257111AB}"/>
              </a:ext>
            </a:extLst>
          </p:cNvPr>
          <p:cNvPicPr>
            <a:picLocks noChangeAspect="1"/>
          </p:cNvPicPr>
          <p:nvPr/>
        </p:nvPicPr>
        <p:blipFill>
          <a:blip r:embed="rId3"/>
          <a:stretch>
            <a:fillRect/>
          </a:stretch>
        </p:blipFill>
        <p:spPr>
          <a:xfrm>
            <a:off x="6061620" y="3228658"/>
            <a:ext cx="6164759" cy="6164759"/>
          </a:xfrm>
          <a:prstGeom prst="rect">
            <a:avLst/>
          </a:prstGeom>
        </p:spPr>
      </p:pic>
    </p:spTree>
    <p:extLst>
      <p:ext uri="{BB962C8B-B14F-4D97-AF65-F5344CB8AC3E}">
        <p14:creationId xmlns:p14="http://schemas.microsoft.com/office/powerpoint/2010/main" val="38379702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D7B76-63A8-59EE-37A1-34B9766A1F65}"/>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4879F52E-D9B3-E391-75BB-B66141663D8D}"/>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1AA90824-3E09-0CB8-0CAF-D079E8A656FD}"/>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9D794C12-401A-9CDE-05AF-F9947240685C}"/>
              </a:ext>
            </a:extLst>
          </p:cNvPr>
          <p:cNvSpPr txBox="1"/>
          <p:nvPr/>
        </p:nvSpPr>
        <p:spPr>
          <a:xfrm>
            <a:off x="1377437" y="2095500"/>
            <a:ext cx="14929363" cy="4766690"/>
          </a:xfrm>
          <a:prstGeom prst="rect">
            <a:avLst/>
          </a:prstGeom>
          <a:noFill/>
        </p:spPr>
        <p:txBody>
          <a:bodyPr wrap="square">
            <a:spAutoFit/>
          </a:bodyPr>
          <a:lstStyle/>
          <a:p>
            <a:r>
              <a:rPr lang="en-US" sz="3200" dirty="0">
                <a:latin typeface="Konnect Bold" panose="00000800000000000000" pitchFamily="50" charset="0"/>
              </a:rPr>
              <a:t>Duty of care</a:t>
            </a:r>
          </a:p>
          <a:p>
            <a:pPr>
              <a:lnSpc>
                <a:spcPct val="150000"/>
              </a:lnSpc>
            </a:pPr>
            <a:r>
              <a:rPr lang="en-US" dirty="0">
                <a:latin typeface="Konnect" panose="00000500000000000000" pitchFamily="50" charset="0"/>
              </a:rPr>
              <a:t>All volunteers and members of Volunteer Involving </a:t>
            </a:r>
            <a:r>
              <a:rPr lang="en-US" dirty="0" err="1">
                <a:latin typeface="Konnect" panose="00000500000000000000" pitchFamily="50" charset="0"/>
              </a:rPr>
              <a:t>Organisations</a:t>
            </a:r>
            <a:r>
              <a:rPr lang="en-US" dirty="0">
                <a:latin typeface="Konnect" panose="00000500000000000000" pitchFamily="50" charset="0"/>
              </a:rPr>
              <a:t> (VIOs) have </a:t>
            </a:r>
            <a:r>
              <a:rPr lang="en-US" b="1" dirty="0">
                <a:latin typeface="Konnect" panose="00000500000000000000" pitchFamily="50" charset="0"/>
              </a:rPr>
              <a:t>a duty of care in all their dealings with clients</a:t>
            </a:r>
            <a:r>
              <a:rPr lang="en-US" dirty="0">
                <a:latin typeface="Konnect" panose="00000500000000000000" pitchFamily="50" charset="0"/>
              </a:rPr>
              <a:t>, stakeholders, and others. </a:t>
            </a:r>
            <a:r>
              <a:rPr lang="en-US" b="1" dirty="0">
                <a:latin typeface="Konnect" panose="00000500000000000000" pitchFamily="50" charset="0"/>
              </a:rPr>
              <a:t>Volunteers are expected to</a:t>
            </a:r>
            <a:r>
              <a:rPr lang="en-US" dirty="0">
                <a:latin typeface="Konnect" panose="00000500000000000000" pitchFamily="50" charset="0"/>
              </a:rPr>
              <a:t>:</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Take reasonable care to avoid injury to yourself, or another person</a:t>
            </a:r>
            <a:r>
              <a:rPr lang="en-US" dirty="0">
                <a:latin typeface="Konnect" panose="00000500000000000000" pitchFamily="50" charset="0"/>
              </a:rPr>
              <a:t>, or to damage property because of any action or inaction.</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Not be careless or negligent in your dealings with clients </a:t>
            </a:r>
            <a:r>
              <a:rPr lang="en-US" dirty="0">
                <a:latin typeface="Konnect" panose="00000500000000000000" pitchFamily="50" charset="0"/>
              </a:rPr>
              <a:t>or others.</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Report to authorities any person you observe, or suspect is being careless, negligent, or abusive</a:t>
            </a:r>
            <a:r>
              <a:rPr lang="en-US" dirty="0">
                <a:latin typeface="Konnect" panose="00000500000000000000" pitchFamily="50" charset="0"/>
              </a:rPr>
              <a:t>.</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Report any concerns of abuse toward clients to your Volunteer Coordinator/Supervisor</a:t>
            </a:r>
            <a:r>
              <a:rPr lang="en-US" dirty="0">
                <a:latin typeface="Konnect" panose="00000500000000000000" pitchFamily="50" charset="0"/>
              </a:rPr>
              <a:t>.</a:t>
            </a:r>
          </a:p>
          <a:p>
            <a:pPr marL="285750" indent="-285750">
              <a:lnSpc>
                <a:spcPct val="150000"/>
              </a:lnSpc>
              <a:buFont typeface="Arial" panose="020B0604020202020204" pitchFamily="34" charset="0"/>
              <a:buChar char="•"/>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If you observe changes in your clients’ wellbeing </a:t>
            </a:r>
            <a:r>
              <a:rPr lang="en-US" dirty="0">
                <a:latin typeface="Konnect" panose="00000500000000000000" pitchFamily="50" charset="0"/>
              </a:rPr>
              <a:t>– physical, mental or emotional – </a:t>
            </a:r>
            <a:r>
              <a:rPr lang="en-US" b="1" dirty="0">
                <a:latin typeface="Konnect" panose="00000500000000000000" pitchFamily="50" charset="0"/>
              </a:rPr>
              <a:t>please let someone know </a:t>
            </a:r>
            <a:r>
              <a:rPr lang="en-US" dirty="0">
                <a:latin typeface="Konnect" panose="00000500000000000000" pitchFamily="50" charset="0"/>
              </a:rPr>
              <a:t>so that they can take steps to ensure their safety and ongoing wellbeing. </a:t>
            </a:r>
          </a:p>
          <a:p>
            <a:pPr>
              <a:lnSpc>
                <a:spcPct val="150000"/>
              </a:lnSpc>
            </a:pPr>
            <a:endParaRPr lang="en-US" sz="1000" dirty="0">
              <a:latin typeface="Konnect" panose="00000500000000000000" pitchFamily="50" charset="0"/>
            </a:endParaRPr>
          </a:p>
        </p:txBody>
      </p:sp>
    </p:spTree>
    <p:extLst>
      <p:ext uri="{BB962C8B-B14F-4D97-AF65-F5344CB8AC3E}">
        <p14:creationId xmlns:p14="http://schemas.microsoft.com/office/powerpoint/2010/main" val="4140848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806ED-5DC6-19C9-5A14-8650690C21EF}"/>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F81A0A33-F2BE-4EEC-DCEC-CF4523ABF459}"/>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37AECB8A-FB41-AFD1-7AB4-EB9B093AF972}"/>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0E5F5EF8-9119-FA84-26FF-8FFB7BF853BA}"/>
              </a:ext>
            </a:extLst>
          </p:cNvPr>
          <p:cNvSpPr txBox="1"/>
          <p:nvPr/>
        </p:nvSpPr>
        <p:spPr>
          <a:xfrm>
            <a:off x="1396487" y="2095500"/>
            <a:ext cx="15600972" cy="7459734"/>
          </a:xfrm>
          <a:prstGeom prst="rect">
            <a:avLst/>
          </a:prstGeom>
          <a:noFill/>
        </p:spPr>
        <p:txBody>
          <a:bodyPr wrap="square">
            <a:spAutoFit/>
          </a:bodyPr>
          <a:lstStyle/>
          <a:p>
            <a:r>
              <a:rPr lang="en-US" sz="3200" dirty="0">
                <a:latin typeface="Konnect Bold" panose="00000800000000000000" pitchFamily="50" charset="0"/>
              </a:rPr>
              <a:t>Supporting a client with a mental health issue</a:t>
            </a:r>
          </a:p>
          <a:p>
            <a:pPr>
              <a:lnSpc>
                <a:spcPct val="150000"/>
              </a:lnSpc>
            </a:pPr>
            <a:r>
              <a:rPr lang="en-US" dirty="0">
                <a:latin typeface="Konnect" panose="00000500000000000000" pitchFamily="50" charset="0"/>
              </a:rPr>
              <a:t>Volunteers are not expected to administer Mental Health First Aid or take responsibility for the mental health of their Client. Instead, the role of volunteers is to </a:t>
            </a:r>
            <a:r>
              <a:rPr lang="en-US" b="1" dirty="0">
                <a:latin typeface="Konnect" panose="00000500000000000000" pitchFamily="50" charset="0"/>
              </a:rPr>
              <a:t>observe and report any concerns </a:t>
            </a:r>
            <a:r>
              <a:rPr lang="en-US" dirty="0">
                <a:latin typeface="Konnect" panose="00000500000000000000" pitchFamily="50" charset="0"/>
              </a:rPr>
              <a:t>and to </a:t>
            </a:r>
            <a:r>
              <a:rPr lang="en-US" b="1" dirty="0">
                <a:latin typeface="Konnect" panose="00000500000000000000" pitchFamily="50" charset="0"/>
              </a:rPr>
              <a:t>offer the same kind of care and kindness they would to a friend </a:t>
            </a:r>
            <a:r>
              <a:rPr lang="en-US" dirty="0">
                <a:latin typeface="Konnect" panose="00000500000000000000" pitchFamily="50" charset="0"/>
              </a:rPr>
              <a:t>in need. The </a:t>
            </a:r>
            <a:r>
              <a:rPr lang="en-US" b="1" dirty="0">
                <a:latin typeface="Konnect" panose="00000500000000000000" pitchFamily="50" charset="0"/>
              </a:rPr>
              <a:t>stigma attached to mental health disorders </a:t>
            </a:r>
            <a:r>
              <a:rPr lang="en-US" dirty="0">
                <a:latin typeface="Konnect" panose="00000500000000000000" pitchFamily="50" charset="0"/>
              </a:rPr>
              <a:t>in older adults is real and common, so </a:t>
            </a:r>
            <a:r>
              <a:rPr lang="en-US" b="1" dirty="0">
                <a:latin typeface="Konnect" panose="00000500000000000000" pitchFamily="50" charset="0"/>
              </a:rPr>
              <a:t>it is important that we don’t judge others for the thoughts, feelings and </a:t>
            </a:r>
            <a:r>
              <a:rPr lang="en-US" b="1" dirty="0" err="1">
                <a:latin typeface="Konnect" panose="00000500000000000000" pitchFamily="50" charset="0"/>
              </a:rPr>
              <a:t>behaviours</a:t>
            </a:r>
            <a:r>
              <a:rPr lang="en-US" b="1" dirty="0">
                <a:latin typeface="Konnect" panose="00000500000000000000" pitchFamily="50" charset="0"/>
              </a:rPr>
              <a:t> their condition can create</a:t>
            </a:r>
            <a:r>
              <a:rPr lang="en-US" dirty="0">
                <a:latin typeface="Konnect" panose="00000500000000000000" pitchFamily="50" charset="0"/>
              </a:rPr>
              <a:t>, but instead just ensure their time with us is as easy as possible.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As such, it is important that volunteers practice ‘care’ towards their clients. The kind of ‘</a:t>
            </a:r>
            <a:r>
              <a:rPr lang="en-US" b="1" dirty="0">
                <a:latin typeface="Konnect" panose="00000500000000000000" pitchFamily="50" charset="0"/>
              </a:rPr>
              <a:t>care’ volunteers can offer </a:t>
            </a:r>
            <a:r>
              <a:rPr lang="en-US" dirty="0">
                <a:latin typeface="Konnect" panose="00000500000000000000" pitchFamily="50" charset="0"/>
              </a:rPr>
              <a:t>involves: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patience</a:t>
            </a:r>
          </a:p>
          <a:p>
            <a:pPr>
              <a:lnSpc>
                <a:spcPct val="150000"/>
              </a:lnSpc>
            </a:pPr>
            <a:endParaRPr lang="en-US" sz="500" b="1"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nonjudgement and acceptance</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a </a:t>
            </a:r>
            <a:r>
              <a:rPr lang="en-US" b="1" dirty="0">
                <a:latin typeface="Konnect" panose="00000500000000000000" pitchFamily="50" charset="0"/>
              </a:rPr>
              <a:t>willingness to listen</a:t>
            </a:r>
            <a:r>
              <a:rPr lang="en-US" dirty="0">
                <a:latin typeface="Konnect" panose="00000500000000000000" pitchFamily="50" charset="0"/>
              </a:rPr>
              <a:t>, and</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understanding.</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We’ll investigate what this looks like, next.</a:t>
            </a: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p:txBody>
      </p:sp>
    </p:spTree>
    <p:extLst>
      <p:ext uri="{BB962C8B-B14F-4D97-AF65-F5344CB8AC3E}">
        <p14:creationId xmlns:p14="http://schemas.microsoft.com/office/powerpoint/2010/main" val="3348812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A4810-53A1-0521-8F77-D02D1B59B0BB}"/>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34AD6135-3075-FB2E-689F-48F519D396D4}"/>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C5AC942F-09E9-8F96-D8E4-BE72B79A1CBF}"/>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08674424-073D-4929-E1DF-C18790C30D77}"/>
              </a:ext>
            </a:extLst>
          </p:cNvPr>
          <p:cNvSpPr txBox="1"/>
          <p:nvPr/>
        </p:nvSpPr>
        <p:spPr>
          <a:xfrm>
            <a:off x="1377437" y="1943100"/>
            <a:ext cx="14929363" cy="7867538"/>
          </a:xfrm>
          <a:prstGeom prst="rect">
            <a:avLst/>
          </a:prstGeom>
          <a:noFill/>
        </p:spPr>
        <p:txBody>
          <a:bodyPr wrap="square">
            <a:spAutoFit/>
          </a:bodyPr>
          <a:lstStyle/>
          <a:p>
            <a:pPr>
              <a:lnSpc>
                <a:spcPct val="150000"/>
              </a:lnSpc>
            </a:pPr>
            <a:endParaRPr lang="en-US" sz="500" dirty="0">
              <a:latin typeface="Konnect" panose="00000500000000000000" pitchFamily="50" charset="0"/>
            </a:endParaRPr>
          </a:p>
          <a:p>
            <a:pPr>
              <a:lnSpc>
                <a:spcPct val="150000"/>
              </a:lnSpc>
            </a:pPr>
            <a:r>
              <a:rPr lang="en-US" sz="2000" dirty="0">
                <a:latin typeface="Konnect Medium" panose="00000600000000000000" pitchFamily="50" charset="0"/>
              </a:rPr>
              <a:t>Patience</a:t>
            </a:r>
          </a:p>
          <a:p>
            <a:pPr>
              <a:lnSpc>
                <a:spcPct val="150000"/>
              </a:lnSpc>
            </a:pPr>
            <a:r>
              <a:rPr lang="en-US" dirty="0">
                <a:latin typeface="Konnect" panose="00000500000000000000" pitchFamily="50" charset="0"/>
              </a:rPr>
              <a:t>Patience is </a:t>
            </a:r>
            <a:r>
              <a:rPr lang="en-US" b="1" dirty="0">
                <a:latin typeface="Konnect" panose="00000500000000000000" pitchFamily="50" charset="0"/>
              </a:rPr>
              <a:t>important for maintaining balance in the face of both adversity and day-to-day stress</a:t>
            </a:r>
            <a:r>
              <a:rPr lang="en-US" dirty="0">
                <a:latin typeface="Konnect" panose="00000500000000000000" pitchFamily="50" charset="0"/>
              </a:rPr>
              <a:t>. When we increase our tolerance for life's inconveniences, we can move through each day a little more peacefully. Being patient also means </a:t>
            </a:r>
            <a:r>
              <a:rPr lang="en-US" b="1" dirty="0">
                <a:latin typeface="Konnect" panose="00000500000000000000" pitchFamily="50" charset="0"/>
              </a:rPr>
              <a:t>giving our clients the space to be human,</a:t>
            </a:r>
            <a:r>
              <a:rPr lang="en-US" dirty="0">
                <a:latin typeface="Konnect" panose="00000500000000000000" pitchFamily="50" charset="0"/>
              </a:rPr>
              <a:t> to have bad days, and to make mistakes, </a:t>
            </a:r>
            <a:r>
              <a:rPr lang="en-US" b="1" dirty="0">
                <a:latin typeface="Konnect" panose="00000500000000000000" pitchFamily="50" charset="0"/>
              </a:rPr>
              <a:t>without fear of immediate judgement or harsh reactions</a:t>
            </a:r>
            <a:r>
              <a:rPr lang="en-US" dirty="0">
                <a:latin typeface="Konnect" panose="00000500000000000000" pitchFamily="50" charset="0"/>
              </a:rPr>
              <a:t>. Patience </a:t>
            </a:r>
            <a:r>
              <a:rPr lang="en-US" b="1" dirty="0">
                <a:latin typeface="Konnect" panose="00000500000000000000" pitchFamily="50" charset="0"/>
              </a:rPr>
              <a:t>fosters an environment where our clients can feel safe </a:t>
            </a:r>
            <a:r>
              <a:rPr lang="en-US" dirty="0">
                <a:latin typeface="Konnect" panose="00000500000000000000" pitchFamily="50" charset="0"/>
              </a:rPr>
              <a:t>to express themselves and where mutual respect can flourish.</a:t>
            </a:r>
            <a:endParaRPr lang="en-US" sz="1000" dirty="0">
              <a:latin typeface="Konnect" panose="00000500000000000000" pitchFamily="50" charset="0"/>
            </a:endParaRPr>
          </a:p>
          <a:p>
            <a:pPr>
              <a:lnSpc>
                <a:spcPct val="150000"/>
              </a:lnSpc>
            </a:pPr>
            <a:endParaRPr lang="en-US" sz="800" dirty="0">
              <a:latin typeface="Konnect" panose="00000500000000000000" pitchFamily="50" charset="0"/>
            </a:endParaRPr>
          </a:p>
          <a:p>
            <a:pPr>
              <a:lnSpc>
                <a:spcPct val="150000"/>
              </a:lnSpc>
            </a:pPr>
            <a:r>
              <a:rPr lang="en-US" sz="2000" dirty="0">
                <a:latin typeface="Konnect Medium" panose="00000600000000000000" pitchFamily="50" charset="0"/>
              </a:rPr>
              <a:t>How to do it</a:t>
            </a:r>
          </a:p>
          <a:p>
            <a:pPr>
              <a:lnSpc>
                <a:spcPct val="150000"/>
              </a:lnSpc>
            </a:pPr>
            <a:r>
              <a:rPr lang="en-US" dirty="0">
                <a:latin typeface="Konnect" panose="00000500000000000000" pitchFamily="50" charset="0"/>
              </a:rPr>
              <a:t>Practicing patience </a:t>
            </a:r>
            <a:r>
              <a:rPr lang="en-US" b="1" dirty="0">
                <a:latin typeface="Konnect" panose="00000500000000000000" pitchFamily="50" charset="0"/>
              </a:rPr>
              <a:t>requires intentionality and mindfulness</a:t>
            </a:r>
            <a:r>
              <a:rPr lang="en-US" dirty="0">
                <a:latin typeface="Konnect" panose="00000500000000000000" pitchFamily="50" charset="0"/>
              </a:rPr>
              <a:t>, that is, </a:t>
            </a:r>
            <a:r>
              <a:rPr lang="en-US" b="1" dirty="0" err="1">
                <a:latin typeface="Konnect" panose="00000500000000000000" pitchFamily="50" charset="0"/>
              </a:rPr>
              <a:t>recognising</a:t>
            </a:r>
            <a:r>
              <a:rPr lang="en-US" b="1" dirty="0">
                <a:latin typeface="Konnect" panose="00000500000000000000" pitchFamily="50" charset="0"/>
              </a:rPr>
              <a:t> the automatic responses </a:t>
            </a:r>
            <a:r>
              <a:rPr lang="en-US" dirty="0">
                <a:latin typeface="Konnect" panose="00000500000000000000" pitchFamily="50" charset="0"/>
              </a:rPr>
              <a:t>we tend to have in stressful situations and</a:t>
            </a:r>
            <a:r>
              <a:rPr lang="en-US" b="1" dirty="0">
                <a:latin typeface="Konnect" panose="00000500000000000000" pitchFamily="50" charset="0"/>
              </a:rPr>
              <a:t> choosing to respond differently</a:t>
            </a:r>
            <a:r>
              <a:rPr lang="en-US" dirty="0">
                <a:latin typeface="Konnect" panose="00000500000000000000" pitchFamily="50" charset="0"/>
              </a:rPr>
              <a:t>. We can show this when we:</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Pause before reacting </a:t>
            </a:r>
            <a:r>
              <a:rPr lang="en-US" dirty="0">
                <a:latin typeface="Konnect" panose="00000500000000000000" pitchFamily="50" charset="0"/>
              </a:rPr>
              <a:t>- take a deep breath and pause in moments of irritation.</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Set realistic expectations </a:t>
            </a:r>
            <a:r>
              <a:rPr lang="en-US" dirty="0">
                <a:latin typeface="Konnect" panose="00000500000000000000" pitchFamily="50" charset="0"/>
              </a:rPr>
              <a:t>- impatience often stems from having unrealistic expectations of others.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Practice empathy </a:t>
            </a:r>
            <a:r>
              <a:rPr lang="en-US" dirty="0">
                <a:latin typeface="Konnect" panose="00000500000000000000" pitchFamily="50" charset="0"/>
              </a:rPr>
              <a:t>- try to put yourself in the other person's shoes. Empathy can dissolve anger and frustration and replace it with understanding and kindness.</a:t>
            </a:r>
          </a:p>
          <a:p>
            <a:pPr marL="285750" indent="-285750">
              <a:lnSpc>
                <a:spcPct val="150000"/>
              </a:lnSpc>
              <a:buFont typeface="Arial" panose="020B0604020202020204" pitchFamily="34" charset="0"/>
              <a:buChar char="•"/>
            </a:pPr>
            <a:endParaRPr lang="en-US"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r>
              <a:rPr lang="en-US" sz="1400" dirty="0">
                <a:latin typeface="Konnect" panose="00000500000000000000" pitchFamily="50" charset="0"/>
              </a:rPr>
              <a:t>Young, E. (2024). </a:t>
            </a:r>
            <a:r>
              <a:rPr lang="en-US" sz="1400" i="1" dirty="0">
                <a:latin typeface="Konnect" panose="00000500000000000000" pitchFamily="50" charset="0"/>
                <a:hlinkClick r:id="rId3"/>
              </a:rPr>
              <a:t>Cultivating Patience: Understanding the Hidden Struggles of Others</a:t>
            </a:r>
            <a:endParaRPr lang="en-US" sz="1400" i="1" dirty="0">
              <a:latin typeface="Konnect" panose="00000500000000000000" pitchFamily="50" charset="0"/>
            </a:endParaRPr>
          </a:p>
        </p:txBody>
      </p:sp>
    </p:spTree>
    <p:extLst>
      <p:ext uri="{BB962C8B-B14F-4D97-AF65-F5344CB8AC3E}">
        <p14:creationId xmlns:p14="http://schemas.microsoft.com/office/powerpoint/2010/main" val="28790383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215E0-7FFA-D6A1-7195-54C2686D4509}"/>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4C437E80-75C7-188D-6C0E-3B7CF31FDC9E}"/>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EEF816BB-3073-DC3C-1ABA-C6015192839D}"/>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D38F0514-384A-C034-DC2F-C628010D9E0F}"/>
              </a:ext>
            </a:extLst>
          </p:cNvPr>
          <p:cNvSpPr txBox="1"/>
          <p:nvPr/>
        </p:nvSpPr>
        <p:spPr>
          <a:xfrm>
            <a:off x="1396487" y="2019300"/>
            <a:ext cx="15996163" cy="7844455"/>
          </a:xfrm>
          <a:prstGeom prst="rect">
            <a:avLst/>
          </a:prstGeom>
          <a:noFill/>
        </p:spPr>
        <p:txBody>
          <a:bodyPr wrap="square">
            <a:spAutoFit/>
          </a:bodyPr>
          <a:lstStyle/>
          <a:p>
            <a:pPr>
              <a:lnSpc>
                <a:spcPct val="150000"/>
              </a:lnSpc>
            </a:pPr>
            <a:endParaRPr lang="en-US" sz="500" dirty="0">
              <a:latin typeface="Konnect" panose="00000500000000000000" pitchFamily="50" charset="0"/>
            </a:endParaRPr>
          </a:p>
          <a:p>
            <a:pPr>
              <a:lnSpc>
                <a:spcPct val="150000"/>
              </a:lnSpc>
            </a:pPr>
            <a:r>
              <a:rPr lang="en-US" sz="2000" dirty="0">
                <a:latin typeface="Konnect Medium" panose="00000600000000000000" pitchFamily="50" charset="0"/>
              </a:rPr>
              <a:t>Nonjudgement</a:t>
            </a:r>
          </a:p>
          <a:p>
            <a:pPr>
              <a:lnSpc>
                <a:spcPct val="150000"/>
              </a:lnSpc>
            </a:pPr>
            <a:r>
              <a:rPr lang="en-US" dirty="0">
                <a:latin typeface="Konnect" panose="00000500000000000000" pitchFamily="50" charset="0"/>
              </a:rPr>
              <a:t>Our brains are judging machines, in that everything we experience is filtered, </a:t>
            </a:r>
            <a:r>
              <a:rPr lang="en-US" dirty="0" err="1">
                <a:latin typeface="Konnect" panose="00000500000000000000" pitchFamily="50" charset="0"/>
              </a:rPr>
              <a:t>categorised</a:t>
            </a:r>
            <a:r>
              <a:rPr lang="en-US" dirty="0">
                <a:latin typeface="Konnect" panose="00000500000000000000" pitchFamily="50" charset="0"/>
              </a:rPr>
              <a:t>, and dealt with in some way, often without our conscious effort. This means that we are constantly making judgements about people, things, and situations which influences the way that we react and respond to others. When we are working with others, our judgements can inadvertently mean we treat them poorly. When we practice nonjudgement, we learn to accept people for who they are and where they are, without wanting to change them.</a:t>
            </a:r>
          </a:p>
          <a:p>
            <a:pPr>
              <a:lnSpc>
                <a:spcPct val="150000"/>
              </a:lnSpc>
            </a:pPr>
            <a:endParaRPr lang="en-US" sz="800" dirty="0">
              <a:latin typeface="Konnect" panose="00000500000000000000" pitchFamily="50" charset="0"/>
            </a:endParaRPr>
          </a:p>
          <a:p>
            <a:pPr>
              <a:lnSpc>
                <a:spcPct val="150000"/>
              </a:lnSpc>
            </a:pPr>
            <a:r>
              <a:rPr lang="en-US" sz="2000" dirty="0">
                <a:latin typeface="Konnect Medium" panose="00000600000000000000" pitchFamily="50" charset="0"/>
              </a:rPr>
              <a:t>How to do it</a:t>
            </a:r>
          </a:p>
          <a:p>
            <a:pPr>
              <a:lnSpc>
                <a:spcPct val="150000"/>
              </a:lnSpc>
            </a:pPr>
            <a:r>
              <a:rPr lang="en-US" dirty="0">
                <a:latin typeface="Konnect" panose="00000500000000000000" pitchFamily="50" charset="0"/>
              </a:rPr>
              <a:t>Practicing nonjudgement involves: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adopting the stance of an </a:t>
            </a:r>
            <a:r>
              <a:rPr lang="en-US" b="1" dirty="0">
                <a:latin typeface="Konnect" panose="00000500000000000000" pitchFamily="50" charset="0"/>
              </a:rPr>
              <a:t>impartial witness </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working to </a:t>
            </a:r>
            <a:r>
              <a:rPr lang="en-US" b="1" dirty="0">
                <a:latin typeface="Konnect" panose="00000500000000000000" pitchFamily="50" charset="0"/>
              </a:rPr>
              <a:t>manage automatic, critical reactions</a:t>
            </a:r>
            <a:endParaRPr lang="en-US" dirty="0">
              <a:latin typeface="Konnect" panose="00000500000000000000" pitchFamily="50" charset="0"/>
            </a:endParaRP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fostering </a:t>
            </a:r>
            <a:r>
              <a:rPr lang="en-US" b="1" dirty="0">
                <a:latin typeface="Konnect" panose="00000500000000000000" pitchFamily="50" charset="0"/>
              </a:rPr>
              <a:t>acceptance</a:t>
            </a:r>
            <a:r>
              <a:rPr lang="en-US" dirty="0">
                <a:latin typeface="Konnect" panose="00000500000000000000" pitchFamily="50" charset="0"/>
              </a:rPr>
              <a:t> and curiosity, and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reducing emotional reactivity</a:t>
            </a:r>
            <a:r>
              <a:rPr lang="en-US" dirty="0">
                <a:latin typeface="Konnect" panose="00000500000000000000" pitchFamily="50" charset="0"/>
              </a:rPr>
              <a:t>. </a:t>
            </a:r>
          </a:p>
          <a:p>
            <a:pPr>
              <a:lnSpc>
                <a:spcPct val="150000"/>
              </a:lnSpc>
            </a:pPr>
            <a:endParaRPr lang="en-US" sz="8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r>
              <a:rPr lang="en-US" sz="1400" dirty="0">
                <a:latin typeface="Konnect" panose="00000500000000000000" pitchFamily="50" charset="0"/>
              </a:rPr>
              <a:t>Mindful Ambition. (2025). </a:t>
            </a:r>
            <a:r>
              <a:rPr lang="en-US" sz="1400" i="1" dirty="0">
                <a:latin typeface="Konnect" panose="00000500000000000000" pitchFamily="50" charset="0"/>
                <a:hlinkClick r:id="rId3"/>
              </a:rPr>
              <a:t>Non-Judgment: What is it? And Why Does it Matter? </a:t>
            </a:r>
            <a:endParaRPr lang="en-US" sz="1400" i="1" dirty="0">
              <a:latin typeface="Konnect" panose="00000500000000000000" pitchFamily="50" charset="0"/>
            </a:endParaRPr>
          </a:p>
        </p:txBody>
      </p:sp>
      <p:pic>
        <p:nvPicPr>
          <p:cNvPr id="11" name="Picture 10">
            <a:extLst>
              <a:ext uri="{FF2B5EF4-FFF2-40B4-BE49-F238E27FC236}">
                <a16:creationId xmlns:a16="http://schemas.microsoft.com/office/drawing/2014/main" id="{A2F403B6-374F-7F05-7829-1ACCA32AE62E}"/>
              </a:ext>
            </a:extLst>
          </p:cNvPr>
          <p:cNvPicPr>
            <a:picLocks noChangeAspect="1"/>
          </p:cNvPicPr>
          <p:nvPr/>
        </p:nvPicPr>
        <p:blipFill>
          <a:blip r:embed="rId4"/>
          <a:stretch>
            <a:fillRect/>
          </a:stretch>
        </p:blipFill>
        <p:spPr>
          <a:xfrm>
            <a:off x="10210800" y="4457700"/>
            <a:ext cx="5257800" cy="5257800"/>
          </a:xfrm>
          <a:prstGeom prst="rect">
            <a:avLst/>
          </a:prstGeom>
        </p:spPr>
      </p:pic>
    </p:spTree>
    <p:extLst>
      <p:ext uri="{BB962C8B-B14F-4D97-AF65-F5344CB8AC3E}">
        <p14:creationId xmlns:p14="http://schemas.microsoft.com/office/powerpoint/2010/main" val="31013024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B1D56-9C68-4885-233F-AB531148619B}"/>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DEE4ECD0-87C0-95EB-4DC8-923D2FA5F370}"/>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0A1E0242-846C-70DD-CCE2-735FE7FE2494}"/>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578B14A9-C02C-4F51-EEAE-920B1873A6F1}"/>
              </a:ext>
            </a:extLst>
          </p:cNvPr>
          <p:cNvSpPr txBox="1"/>
          <p:nvPr/>
        </p:nvSpPr>
        <p:spPr>
          <a:xfrm>
            <a:off x="1377437" y="1866900"/>
            <a:ext cx="14929363" cy="7890622"/>
          </a:xfrm>
          <a:prstGeom prst="rect">
            <a:avLst/>
          </a:prstGeom>
          <a:noFill/>
        </p:spPr>
        <p:txBody>
          <a:bodyPr wrap="square">
            <a:spAutoFit/>
          </a:bodyPr>
          <a:lstStyle/>
          <a:p>
            <a:pPr>
              <a:lnSpc>
                <a:spcPct val="150000"/>
              </a:lnSpc>
            </a:pPr>
            <a:endParaRPr lang="en-US" sz="500" dirty="0">
              <a:latin typeface="Konnect" panose="00000500000000000000" pitchFamily="50" charset="0"/>
            </a:endParaRPr>
          </a:p>
          <a:p>
            <a:pPr>
              <a:lnSpc>
                <a:spcPct val="150000"/>
              </a:lnSpc>
            </a:pPr>
            <a:r>
              <a:rPr lang="en-US" sz="2000" dirty="0">
                <a:latin typeface="Konnect Medium" panose="00000600000000000000" pitchFamily="50" charset="0"/>
              </a:rPr>
              <a:t>Willingness to listen</a:t>
            </a:r>
          </a:p>
          <a:p>
            <a:pPr>
              <a:lnSpc>
                <a:spcPct val="150000"/>
              </a:lnSpc>
            </a:pPr>
            <a:r>
              <a:rPr lang="en-US" dirty="0">
                <a:latin typeface="Konnect" panose="00000500000000000000" pitchFamily="50" charset="0"/>
              </a:rPr>
              <a:t>A willingness to listen to our clients comes from being </a:t>
            </a:r>
            <a:r>
              <a:rPr lang="en-US" b="1" dirty="0">
                <a:latin typeface="Konnect" panose="00000500000000000000" pitchFamily="50" charset="0"/>
              </a:rPr>
              <a:t>open and receptive to hearing and considering their opinions</a:t>
            </a:r>
            <a:r>
              <a:rPr lang="en-US" dirty="0">
                <a:latin typeface="Konnect" panose="00000500000000000000" pitchFamily="50" charset="0"/>
              </a:rPr>
              <a:t>, thoughts, or feelings. It is about </a:t>
            </a:r>
            <a:r>
              <a:rPr lang="en-US" b="1" dirty="0">
                <a:latin typeface="Konnect" panose="00000500000000000000" pitchFamily="50" charset="0"/>
              </a:rPr>
              <a:t>being curious and interested in others </a:t>
            </a:r>
            <a:r>
              <a:rPr lang="en-US" dirty="0">
                <a:latin typeface="Konnect" panose="00000500000000000000" pitchFamily="50" charset="0"/>
              </a:rPr>
              <a:t>and the lives they have lived. </a:t>
            </a:r>
          </a:p>
          <a:p>
            <a:pPr>
              <a:lnSpc>
                <a:spcPct val="150000"/>
              </a:lnSpc>
            </a:pPr>
            <a:endParaRPr lang="en-US" sz="800" dirty="0">
              <a:latin typeface="Konnect" panose="00000500000000000000" pitchFamily="50" charset="0"/>
            </a:endParaRPr>
          </a:p>
          <a:p>
            <a:pPr>
              <a:lnSpc>
                <a:spcPct val="150000"/>
              </a:lnSpc>
            </a:pPr>
            <a:r>
              <a:rPr lang="en-US" sz="2000" dirty="0">
                <a:latin typeface="Konnect Medium" panose="00000600000000000000" pitchFamily="50" charset="0"/>
              </a:rPr>
              <a:t>How to do it </a:t>
            </a:r>
          </a:p>
          <a:p>
            <a:pPr>
              <a:lnSpc>
                <a:spcPct val="150000"/>
              </a:lnSpc>
            </a:pPr>
            <a:r>
              <a:rPr lang="en-US" dirty="0">
                <a:latin typeface="Konnect" panose="00000500000000000000" pitchFamily="50" charset="0"/>
              </a:rPr>
              <a:t>Listening properly to others is about </a:t>
            </a:r>
            <a:r>
              <a:rPr lang="en-US" b="1" dirty="0">
                <a:latin typeface="Konnect" panose="00000500000000000000" pitchFamily="50" charset="0"/>
              </a:rPr>
              <a:t>putting the other person first,</a:t>
            </a:r>
            <a:r>
              <a:rPr lang="en-US" dirty="0">
                <a:latin typeface="Konnect" panose="00000500000000000000" pitchFamily="50" charset="0"/>
              </a:rPr>
              <a:t> to </a:t>
            </a:r>
            <a:r>
              <a:rPr lang="en-US" b="1" dirty="0">
                <a:latin typeface="Konnect" panose="00000500000000000000" pitchFamily="50" charset="0"/>
              </a:rPr>
              <a:t>really hear what they have to say</a:t>
            </a:r>
            <a:r>
              <a:rPr lang="en-US" dirty="0">
                <a:latin typeface="Konnect" panose="00000500000000000000" pitchFamily="50" charset="0"/>
              </a:rPr>
              <a:t>. We can do this by: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Waiting our turn to speak </a:t>
            </a:r>
            <a:r>
              <a:rPr lang="en-US" dirty="0">
                <a:latin typeface="Konnect" panose="00000500000000000000" pitchFamily="50" charset="0"/>
              </a:rPr>
              <a:t>- we can't listen if we are talking over others.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Concentrating</a:t>
            </a:r>
            <a:r>
              <a:rPr lang="en-US" dirty="0">
                <a:latin typeface="Konnect" panose="00000500000000000000" pitchFamily="50" charset="0"/>
              </a:rPr>
              <a:t> on what the other person is saying – </a:t>
            </a:r>
            <a:r>
              <a:rPr lang="en-US" b="1" dirty="0">
                <a:latin typeface="Konnect" panose="00000500000000000000" pitchFamily="50" charset="0"/>
              </a:rPr>
              <a:t>consciously focusing our attention </a:t>
            </a:r>
            <a:r>
              <a:rPr lang="en-US" dirty="0">
                <a:latin typeface="Konnect" panose="00000500000000000000" pitchFamily="50" charset="0"/>
              </a:rPr>
              <a:t>on the person's words, ideas and feelings.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Asking open-ended questions </a:t>
            </a:r>
            <a:r>
              <a:rPr lang="en-US" dirty="0">
                <a:latin typeface="Konnect" panose="00000500000000000000" pitchFamily="50" charset="0"/>
              </a:rPr>
              <a:t>– this shows we’re interested and encourages the other person to keep talking.</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Paraphrasing </a:t>
            </a:r>
            <a:r>
              <a:rPr lang="en-US" dirty="0">
                <a:latin typeface="Konnect" panose="00000500000000000000" pitchFamily="50" charset="0"/>
              </a:rPr>
              <a:t>what has been said to ensure we understand – this demonstrates that we are both listening and trying to understand the other persons story, feelings or beliefs. </a:t>
            </a: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r>
              <a:rPr lang="en-US" sz="1400" dirty="0">
                <a:latin typeface="Konnect" panose="00000500000000000000" pitchFamily="50" charset="0"/>
              </a:rPr>
              <a:t>Princeton University. (2025). </a:t>
            </a:r>
            <a:r>
              <a:rPr lang="en-US" sz="1400" i="1" dirty="0">
                <a:latin typeface="Konnect" panose="00000500000000000000" pitchFamily="50" charset="0"/>
                <a:hlinkClick r:id="rId3"/>
              </a:rPr>
              <a:t>Learning to Listen</a:t>
            </a:r>
            <a:endParaRPr lang="en-US" sz="1400" i="1" dirty="0">
              <a:latin typeface="Konnect" panose="00000500000000000000" pitchFamily="50" charset="0"/>
            </a:endParaRPr>
          </a:p>
        </p:txBody>
      </p:sp>
    </p:spTree>
    <p:extLst>
      <p:ext uri="{BB962C8B-B14F-4D97-AF65-F5344CB8AC3E}">
        <p14:creationId xmlns:p14="http://schemas.microsoft.com/office/powerpoint/2010/main" val="9257907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E7561-1A00-2CA8-B177-EB32D32AED9D}"/>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27DA0B70-7DA2-6C68-F0BA-7ABB1BED176D}"/>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F7F5C27C-5258-3A43-F049-283B0DBDAD67}"/>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694E3E08-B449-CA52-C702-090640E90331}"/>
              </a:ext>
            </a:extLst>
          </p:cNvPr>
          <p:cNvSpPr txBox="1"/>
          <p:nvPr/>
        </p:nvSpPr>
        <p:spPr>
          <a:xfrm>
            <a:off x="1396487" y="2019300"/>
            <a:ext cx="14929363" cy="7959871"/>
          </a:xfrm>
          <a:prstGeom prst="rect">
            <a:avLst/>
          </a:prstGeom>
          <a:noFill/>
        </p:spPr>
        <p:txBody>
          <a:bodyPr wrap="square">
            <a:spAutoFit/>
          </a:bodyPr>
          <a:lstStyle/>
          <a:p>
            <a:pPr>
              <a:lnSpc>
                <a:spcPct val="150000"/>
              </a:lnSpc>
            </a:pPr>
            <a:endParaRPr lang="en-US" sz="500" dirty="0">
              <a:latin typeface="Konnect" panose="00000500000000000000" pitchFamily="50" charset="0"/>
            </a:endParaRPr>
          </a:p>
          <a:p>
            <a:pPr>
              <a:lnSpc>
                <a:spcPct val="150000"/>
              </a:lnSpc>
            </a:pPr>
            <a:r>
              <a:rPr lang="en-US" sz="2000" dirty="0">
                <a:latin typeface="Konnect Medium" panose="00000600000000000000" pitchFamily="50" charset="0"/>
              </a:rPr>
              <a:t>Understanding</a:t>
            </a:r>
          </a:p>
          <a:p>
            <a:pPr>
              <a:lnSpc>
                <a:spcPct val="150000"/>
              </a:lnSpc>
            </a:pPr>
            <a:r>
              <a:rPr lang="en-US" dirty="0">
                <a:latin typeface="Konnect" panose="00000500000000000000" pitchFamily="50" charset="0"/>
              </a:rPr>
              <a:t>Understanding others is a skill that involves </a:t>
            </a:r>
            <a:r>
              <a:rPr lang="en-US" b="1" dirty="0">
                <a:latin typeface="Konnect" panose="00000500000000000000" pitchFamily="50" charset="0"/>
              </a:rPr>
              <a:t>the ability to think about our own and others, mental states</a:t>
            </a:r>
            <a:r>
              <a:rPr lang="en-US" dirty="0">
                <a:latin typeface="Konnect" panose="00000500000000000000" pitchFamily="50" charset="0"/>
              </a:rPr>
              <a:t>. It includes the ability to </a:t>
            </a:r>
            <a:r>
              <a:rPr lang="en-US" dirty="0" err="1">
                <a:latin typeface="Konnect" panose="00000500000000000000" pitchFamily="50" charset="0"/>
              </a:rPr>
              <a:t>recognise</a:t>
            </a:r>
            <a:r>
              <a:rPr lang="en-US" dirty="0">
                <a:latin typeface="Konnect" panose="00000500000000000000" pitchFamily="50" charset="0"/>
              </a:rPr>
              <a:t> emotions, desires, beliefs, and knowledge, and </a:t>
            </a:r>
            <a:r>
              <a:rPr lang="en-US" b="1" dirty="0">
                <a:latin typeface="Konnect" panose="00000500000000000000" pitchFamily="50" charset="0"/>
              </a:rPr>
              <a:t>know that other people's thoughts and beliefs may differ from our own.</a:t>
            </a:r>
          </a:p>
          <a:p>
            <a:pPr>
              <a:lnSpc>
                <a:spcPct val="150000"/>
              </a:lnSpc>
            </a:pPr>
            <a:endParaRPr lang="en-US" sz="800" dirty="0">
              <a:latin typeface="Konnect" panose="00000500000000000000" pitchFamily="50" charset="0"/>
            </a:endParaRPr>
          </a:p>
          <a:p>
            <a:pPr>
              <a:lnSpc>
                <a:spcPct val="150000"/>
              </a:lnSpc>
            </a:pPr>
            <a:r>
              <a:rPr lang="en-US" sz="2000" dirty="0">
                <a:latin typeface="Konnect Medium" panose="00000600000000000000" pitchFamily="50" charset="0"/>
              </a:rPr>
              <a:t>How to do it</a:t>
            </a:r>
          </a:p>
          <a:p>
            <a:pPr>
              <a:lnSpc>
                <a:spcPct val="150000"/>
              </a:lnSpc>
            </a:pPr>
            <a:r>
              <a:rPr lang="en-US" dirty="0">
                <a:latin typeface="Konnect" panose="00000500000000000000" pitchFamily="50" charset="0"/>
              </a:rPr>
              <a:t>Understanding others means being open-minded and nonjudgemental by accepting people as they are and not how we wish them to be. </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a:latin typeface="Konnect" panose="00000500000000000000" pitchFamily="50" charset="0"/>
              </a:rPr>
              <a:t>Pay attention to emotion cues </a:t>
            </a:r>
            <a:r>
              <a:rPr lang="en-US" dirty="0">
                <a:latin typeface="Konnect" panose="00000500000000000000" pitchFamily="50" charset="0"/>
              </a:rPr>
              <a:t>– communication is a </a:t>
            </a:r>
            <a:r>
              <a:rPr lang="en-US" b="1" dirty="0">
                <a:latin typeface="Konnect" panose="00000500000000000000" pitchFamily="50" charset="0"/>
              </a:rPr>
              <a:t>whole person experience</a:t>
            </a:r>
            <a:r>
              <a:rPr lang="en-US" dirty="0">
                <a:latin typeface="Konnect" panose="00000500000000000000" pitchFamily="50" charset="0"/>
              </a:rPr>
              <a:t>, so we need to pay attention to body language too. </a:t>
            </a:r>
          </a:p>
          <a:p>
            <a:pPr marL="285750" indent="-285750">
              <a:lnSpc>
                <a:spcPct val="150000"/>
              </a:lnSpc>
              <a:buFont typeface="Arial" panose="020B0604020202020204" pitchFamily="34" charset="0"/>
              <a:buChar char="•"/>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Show </a:t>
            </a:r>
            <a:r>
              <a:rPr lang="en-US" b="1" dirty="0">
                <a:latin typeface="Konnect" panose="00000500000000000000" pitchFamily="50" charset="0"/>
              </a:rPr>
              <a:t>sensitivity </a:t>
            </a:r>
            <a:r>
              <a:rPr lang="en-US" dirty="0">
                <a:latin typeface="Konnect" panose="00000500000000000000" pitchFamily="50" charset="0"/>
              </a:rPr>
              <a:t>to others - </a:t>
            </a:r>
            <a:r>
              <a:rPr lang="en-US" b="1" dirty="0">
                <a:latin typeface="Konnect" panose="00000500000000000000" pitchFamily="50" charset="0"/>
              </a:rPr>
              <a:t>express interest and concern for others</a:t>
            </a:r>
            <a:r>
              <a:rPr lang="en-US" dirty="0">
                <a:latin typeface="Konnect" panose="00000500000000000000" pitchFamily="50" charset="0"/>
              </a:rPr>
              <a:t>, especially when they are having a difficult time.</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b="1" dirty="0" err="1">
                <a:latin typeface="Konnect" panose="00000500000000000000" pitchFamily="50" charset="0"/>
              </a:rPr>
              <a:t>Recognise</a:t>
            </a:r>
            <a:r>
              <a:rPr lang="en-US" b="1" dirty="0">
                <a:latin typeface="Konnect" panose="00000500000000000000" pitchFamily="50" charset="0"/>
              </a:rPr>
              <a:t> our own biases </a:t>
            </a:r>
            <a:r>
              <a:rPr lang="en-US" dirty="0">
                <a:latin typeface="Konnect" panose="00000500000000000000" pitchFamily="50" charset="0"/>
              </a:rPr>
              <a:t>– we all have them, and they can interfere with our ability to </a:t>
            </a:r>
            <a:r>
              <a:rPr lang="en-US" dirty="0" err="1">
                <a:latin typeface="Konnect" panose="00000500000000000000" pitchFamily="50" charset="0"/>
              </a:rPr>
              <a:t>empathise</a:t>
            </a:r>
            <a:r>
              <a:rPr lang="en-US" dirty="0">
                <a:latin typeface="Konnect" panose="00000500000000000000" pitchFamily="50" charset="0"/>
              </a:rPr>
              <a:t> and be open to and validate others’ experiences.</a:t>
            </a: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r>
              <a:rPr lang="en-US" sz="1400" dirty="0">
                <a:latin typeface="Konnect" panose="00000500000000000000" pitchFamily="50" charset="0"/>
              </a:rPr>
              <a:t>Pham. J. M. (2024). </a:t>
            </a:r>
            <a:r>
              <a:rPr lang="en-US" sz="1400" i="1" dirty="0">
                <a:latin typeface="Konnect" panose="00000500000000000000" pitchFamily="50" charset="0"/>
                <a:hlinkClick r:id="rId3"/>
              </a:rPr>
              <a:t>Understanding Others: A Cornerstone of Social Intelligence</a:t>
            </a:r>
            <a:endParaRPr lang="en-US" sz="1400" i="1" dirty="0">
              <a:latin typeface="Konnect" panose="00000500000000000000" pitchFamily="50" charset="0"/>
            </a:endParaRPr>
          </a:p>
        </p:txBody>
      </p:sp>
    </p:spTree>
    <p:extLst>
      <p:ext uri="{BB962C8B-B14F-4D97-AF65-F5344CB8AC3E}">
        <p14:creationId xmlns:p14="http://schemas.microsoft.com/office/powerpoint/2010/main" val="40251451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749E6-4775-D740-5B6D-E58D032C6DF5}"/>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FBC18B0D-EE35-EC72-0933-71C9254238FC}"/>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EDDB9FCD-15D1-35F1-8630-72EE23CC63EE}"/>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85B5607D-0596-275F-CFBB-113E4732161B}"/>
              </a:ext>
            </a:extLst>
          </p:cNvPr>
          <p:cNvSpPr txBox="1"/>
          <p:nvPr/>
        </p:nvSpPr>
        <p:spPr>
          <a:xfrm>
            <a:off x="1304466" y="1790700"/>
            <a:ext cx="16069134" cy="8306120"/>
          </a:xfrm>
          <a:prstGeom prst="rect">
            <a:avLst/>
          </a:prstGeom>
          <a:noFill/>
        </p:spPr>
        <p:txBody>
          <a:bodyPr wrap="square">
            <a:spAutoFit/>
          </a:bodyPr>
          <a:lstStyle/>
          <a:p>
            <a:pPr>
              <a:lnSpc>
                <a:spcPct val="150000"/>
              </a:lnSpc>
            </a:pPr>
            <a:endParaRPr lang="en-US" sz="500" dirty="0">
              <a:latin typeface="Konnect" panose="00000500000000000000" pitchFamily="50" charset="0"/>
            </a:endParaRPr>
          </a:p>
          <a:p>
            <a:pPr>
              <a:lnSpc>
                <a:spcPct val="150000"/>
              </a:lnSpc>
            </a:pPr>
            <a:r>
              <a:rPr lang="en-US" sz="3200" dirty="0">
                <a:latin typeface="Konnect Bold" panose="00000800000000000000" pitchFamily="50" charset="0"/>
              </a:rPr>
              <a:t>Encouraging</a:t>
            </a:r>
            <a:r>
              <a:rPr lang="en-US" sz="3200" b="1" dirty="0">
                <a:latin typeface="Konnect Bold" panose="00000800000000000000" pitchFamily="50" charset="0"/>
              </a:rPr>
              <a:t> wellness</a:t>
            </a:r>
          </a:p>
          <a:p>
            <a:pPr>
              <a:lnSpc>
                <a:spcPct val="150000"/>
              </a:lnSpc>
            </a:pPr>
            <a:r>
              <a:rPr lang="en-US" dirty="0">
                <a:latin typeface="Konnect" panose="00000500000000000000" pitchFamily="50" charset="0"/>
              </a:rPr>
              <a:t>Volunteers engaging in one-on-one face-to-face activities with their older clients are in a unique position to observe any changes in their wellbeing, as well as </a:t>
            </a:r>
            <a:r>
              <a:rPr lang="en-US" b="1" dirty="0">
                <a:latin typeface="Konnect" panose="00000500000000000000" pitchFamily="50" charset="0"/>
              </a:rPr>
              <a:t>learn their interests and encourage engagement in those interests and activities. </a:t>
            </a:r>
          </a:p>
          <a:p>
            <a:pPr>
              <a:lnSpc>
                <a:spcPct val="150000"/>
              </a:lnSpc>
            </a:pPr>
            <a:endParaRPr lang="en-US" sz="800" b="1" dirty="0">
              <a:latin typeface="Konnect" panose="00000500000000000000" pitchFamily="50" charset="0"/>
            </a:endParaRPr>
          </a:p>
          <a:p>
            <a:pPr>
              <a:lnSpc>
                <a:spcPct val="150000"/>
              </a:lnSpc>
            </a:pPr>
            <a:r>
              <a:rPr lang="en-US" dirty="0">
                <a:latin typeface="Konnect" panose="00000500000000000000" pitchFamily="50" charset="0"/>
              </a:rPr>
              <a:t>When we truly listen to someone with an open-mind and curiosity </a:t>
            </a:r>
            <a:r>
              <a:rPr lang="en-US" b="1" dirty="0">
                <a:latin typeface="Konnect" panose="00000500000000000000" pitchFamily="50" charset="0"/>
              </a:rPr>
              <a:t>we make them feel seen and heard and we validate </a:t>
            </a:r>
            <a:r>
              <a:rPr lang="en-US" dirty="0">
                <a:latin typeface="Konnect" panose="00000500000000000000" pitchFamily="50" charset="0"/>
              </a:rPr>
              <a:t>their current and past life experiences. This is an </a:t>
            </a:r>
            <a:r>
              <a:rPr lang="en-US" b="1" dirty="0">
                <a:latin typeface="Konnect" panose="00000500000000000000" pitchFamily="50" charset="0"/>
              </a:rPr>
              <a:t>extremely powerful gift </a:t>
            </a:r>
            <a:r>
              <a:rPr lang="en-US" dirty="0">
                <a:latin typeface="Konnect" panose="00000500000000000000" pitchFamily="50" charset="0"/>
              </a:rPr>
              <a:t>to give someone because, as we have learned, ageism creates a view where older adults are believed to have little to contribute and/or are a burden on society. Yet when we </a:t>
            </a:r>
            <a:r>
              <a:rPr lang="en-US" dirty="0" err="1">
                <a:latin typeface="Konnect" panose="00000500000000000000" pitchFamily="50" charset="0"/>
              </a:rPr>
              <a:t>recognise</a:t>
            </a:r>
            <a:r>
              <a:rPr lang="en-US" dirty="0">
                <a:latin typeface="Konnect" panose="00000500000000000000" pitchFamily="50" charset="0"/>
              </a:rPr>
              <a:t> and accept the emotions, memories and experiences of our clients, we </a:t>
            </a:r>
            <a:r>
              <a:rPr lang="en-US" b="1" dirty="0">
                <a:latin typeface="Konnect" panose="00000500000000000000" pitchFamily="50" charset="0"/>
              </a:rPr>
              <a:t>help them to preserve their sense of identity and self-worth</a:t>
            </a:r>
            <a:r>
              <a:rPr lang="en-US" dirty="0">
                <a:latin typeface="Konnect" panose="00000500000000000000" pitchFamily="50" charset="0"/>
              </a:rPr>
              <a:t>.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To proactively age well, it is important that our clients can maintain a sense of purpose and identity which can drive health giving activities even if they have health or other issues that may undermine their self-esteem, or sense of self. Volunteers play </a:t>
            </a:r>
            <a:r>
              <a:rPr lang="en-US" b="1" dirty="0">
                <a:latin typeface="Konnect" panose="00000500000000000000" pitchFamily="50" charset="0"/>
              </a:rPr>
              <a:t>an important role in encouraging older adults </a:t>
            </a:r>
            <a:r>
              <a:rPr lang="en-US" dirty="0">
                <a:latin typeface="Konnect" panose="00000500000000000000" pitchFamily="50" charset="0"/>
              </a:rPr>
              <a:t>to continue to enjoy the activities, hobbies, and interests that reflect who they are. This might include helping them to stay connected with their interests, spend time with friends and family, and participate in social activities, in whatever capacity their current health status allows them to. </a:t>
            </a: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r>
              <a:rPr lang="en-US" sz="1400" dirty="0">
                <a:latin typeface="Konnect" panose="00000500000000000000" pitchFamily="50" charset="0"/>
              </a:rPr>
              <a:t>Positive Psychology. (2021). </a:t>
            </a:r>
            <a:r>
              <a:rPr lang="en-US" sz="1400" i="1" dirty="0">
                <a:latin typeface="Konnect" panose="00000500000000000000" pitchFamily="50" charset="0"/>
                <a:hlinkClick r:id="rId3"/>
              </a:rPr>
              <a:t>What Is Validation in Therapy &amp; Why Is It Important?</a:t>
            </a:r>
            <a:endParaRPr lang="en-US" sz="1400" i="1" dirty="0">
              <a:latin typeface="Konnect" panose="00000500000000000000" pitchFamily="50" charset="0"/>
            </a:endParaRPr>
          </a:p>
        </p:txBody>
      </p:sp>
    </p:spTree>
    <p:extLst>
      <p:ext uri="{BB962C8B-B14F-4D97-AF65-F5344CB8AC3E}">
        <p14:creationId xmlns:p14="http://schemas.microsoft.com/office/powerpoint/2010/main" val="1159648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7FA53-5A4A-5306-052F-232EA38EBBB2}"/>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D3EA276A-C50C-D6D1-645C-502763CE1A86}"/>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90879473-95B3-412A-61FB-BB577903EB14}"/>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E316470A-E2CC-2CF6-30FB-566EAFF968BD}"/>
              </a:ext>
            </a:extLst>
          </p:cNvPr>
          <p:cNvSpPr txBox="1"/>
          <p:nvPr/>
        </p:nvSpPr>
        <p:spPr>
          <a:xfrm>
            <a:off x="1295400" y="1990919"/>
            <a:ext cx="15372372" cy="1600438"/>
          </a:xfrm>
          <a:prstGeom prst="rect">
            <a:avLst/>
          </a:prstGeom>
          <a:noFill/>
        </p:spPr>
        <p:txBody>
          <a:bodyPr wrap="square">
            <a:spAutoFit/>
          </a:bodyPr>
          <a:lstStyle/>
          <a:p>
            <a:r>
              <a:rPr lang="en-US" sz="4400" dirty="0">
                <a:latin typeface="Konnect Bold" panose="00000800000000000000" pitchFamily="50" charset="0"/>
              </a:rPr>
              <a:t>Section 1: What is Ageing?</a:t>
            </a:r>
          </a:p>
          <a:p>
            <a:endParaRPr lang="en-US" dirty="0">
              <a:latin typeface="Konnect" panose="00000500000000000000" pitchFamily="50" charset="0"/>
            </a:endParaRPr>
          </a:p>
          <a:p>
            <a:endParaRPr lang="en-US" dirty="0">
              <a:latin typeface="Konnect" panose="00000500000000000000" pitchFamily="50" charset="0"/>
            </a:endParaRPr>
          </a:p>
          <a:p>
            <a:endParaRPr lang="en-US" dirty="0">
              <a:latin typeface="Konnect" panose="00000500000000000000" pitchFamily="50" charset="0"/>
            </a:endParaRPr>
          </a:p>
        </p:txBody>
      </p:sp>
      <p:pic>
        <p:nvPicPr>
          <p:cNvPr id="3" name="Picture 2">
            <a:extLst>
              <a:ext uri="{FF2B5EF4-FFF2-40B4-BE49-F238E27FC236}">
                <a16:creationId xmlns:a16="http://schemas.microsoft.com/office/drawing/2014/main" id="{9354F330-CE7F-E0A8-1A28-425C3A349F55}"/>
              </a:ext>
            </a:extLst>
          </p:cNvPr>
          <p:cNvPicPr>
            <a:picLocks noChangeAspect="1"/>
          </p:cNvPicPr>
          <p:nvPr/>
        </p:nvPicPr>
        <p:blipFill>
          <a:blip r:embed="rId3"/>
          <a:stretch>
            <a:fillRect/>
          </a:stretch>
        </p:blipFill>
        <p:spPr>
          <a:xfrm>
            <a:off x="5013863" y="3314700"/>
            <a:ext cx="8224126" cy="5254303"/>
          </a:xfrm>
          <a:prstGeom prst="rect">
            <a:avLst/>
          </a:prstGeom>
        </p:spPr>
      </p:pic>
    </p:spTree>
    <p:extLst>
      <p:ext uri="{BB962C8B-B14F-4D97-AF65-F5344CB8AC3E}">
        <p14:creationId xmlns:p14="http://schemas.microsoft.com/office/powerpoint/2010/main" val="14438649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96EDE-6521-1EE4-4045-E777C02C59D6}"/>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1BDC7860-FBE4-2C4B-86FE-4BAD384DB828}"/>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00122CCC-F9CB-E68B-F128-C56267747BD3}"/>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CCE7E1C1-C271-E0DD-1917-F2EC1989A716}"/>
              </a:ext>
            </a:extLst>
          </p:cNvPr>
          <p:cNvSpPr txBox="1"/>
          <p:nvPr/>
        </p:nvSpPr>
        <p:spPr>
          <a:xfrm>
            <a:off x="1329030" y="2019300"/>
            <a:ext cx="15208763" cy="6859570"/>
          </a:xfrm>
          <a:prstGeom prst="rect">
            <a:avLst/>
          </a:prstGeom>
          <a:noFill/>
        </p:spPr>
        <p:txBody>
          <a:bodyPr wrap="square">
            <a:spAutoFit/>
          </a:bodyPr>
          <a:lstStyle/>
          <a:p>
            <a:pPr>
              <a:lnSpc>
                <a:spcPct val="150000"/>
              </a:lnSpc>
            </a:pPr>
            <a:r>
              <a:rPr lang="en-US" sz="3200" dirty="0">
                <a:latin typeface="Konnect Bold" panose="00000800000000000000" pitchFamily="50" charset="0"/>
              </a:rPr>
              <a:t>Summary</a:t>
            </a:r>
          </a:p>
          <a:p>
            <a:pPr>
              <a:lnSpc>
                <a:spcPct val="150000"/>
              </a:lnSpc>
            </a:pPr>
            <a:r>
              <a:rPr lang="en-US" dirty="0">
                <a:latin typeface="Konnect" panose="00000500000000000000" pitchFamily="50" charset="0"/>
              </a:rPr>
              <a:t>As you can see, while developing a mental health disorder isn’t a normal part of ageing, </a:t>
            </a:r>
            <a:r>
              <a:rPr lang="en-US" b="1" dirty="0">
                <a:latin typeface="Konnect" panose="00000500000000000000" pitchFamily="50" charset="0"/>
              </a:rPr>
              <a:t>older people can be vulnerable </a:t>
            </a:r>
            <a:r>
              <a:rPr lang="en-US" dirty="0">
                <a:latin typeface="Konnect" panose="00000500000000000000" pitchFamily="50" charset="0"/>
              </a:rPr>
              <a:t>to developing </a:t>
            </a:r>
            <a:r>
              <a:rPr lang="en-US" b="1" dirty="0">
                <a:latin typeface="Konnect" panose="00000500000000000000" pitchFamily="50" charset="0"/>
              </a:rPr>
              <a:t>depression or </a:t>
            </a:r>
            <a:r>
              <a:rPr lang="en-US" dirty="0">
                <a:latin typeface="Konnect" panose="00000500000000000000" pitchFamily="50" charset="0"/>
              </a:rPr>
              <a:t>anxiety due to life events, a genetic predisposition and other risk factors including a negative attitude toward getting older and old age, as well as environments that are not supportive. </a:t>
            </a:r>
          </a:p>
          <a:p>
            <a:pPr>
              <a:lnSpc>
                <a:spcPct val="150000"/>
              </a:lnSpc>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Understanding mental health </a:t>
            </a:r>
            <a:r>
              <a:rPr lang="en-US" dirty="0">
                <a:latin typeface="Konnect" panose="00000500000000000000" pitchFamily="50" charset="0"/>
              </a:rPr>
              <a:t>in older adults </a:t>
            </a:r>
            <a:r>
              <a:rPr lang="en-US" b="1" dirty="0">
                <a:latin typeface="Konnect" panose="00000500000000000000" pitchFamily="50" charset="0"/>
              </a:rPr>
              <a:t>is an important tool for helping us to support our clients and alert others when we have concerns about their wellbeing. </a:t>
            </a:r>
          </a:p>
          <a:p>
            <a:pPr>
              <a:lnSpc>
                <a:spcPct val="150000"/>
              </a:lnSpc>
            </a:pPr>
            <a:endParaRPr lang="en-US" sz="800" dirty="0">
              <a:latin typeface="Konnect" panose="00000500000000000000" pitchFamily="50" charset="0"/>
            </a:endParaRPr>
          </a:p>
          <a:p>
            <a:pPr>
              <a:lnSpc>
                <a:spcPct val="150000"/>
              </a:lnSpc>
            </a:pPr>
            <a:r>
              <a:rPr lang="en-US" b="1" dirty="0">
                <a:latin typeface="Konnect" panose="00000500000000000000" pitchFamily="50" charset="0"/>
              </a:rPr>
              <a:t>Thank you </a:t>
            </a:r>
            <a:r>
              <a:rPr lang="en-US" dirty="0">
                <a:latin typeface="Konnect" panose="00000500000000000000" pitchFamily="50" charset="0"/>
              </a:rPr>
              <a:t>for undertaking this learning module. We hope it is has provided opportunities for reflection and increased understanding</a:t>
            </a: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a:p>
            <a:pPr>
              <a:lnSpc>
                <a:spcPct val="150000"/>
              </a:lnSpc>
            </a:pPr>
            <a:endParaRPr lang="en-US" sz="1000" dirty="0">
              <a:latin typeface="Konnect" panose="00000500000000000000" pitchFamily="50" charset="0"/>
            </a:endParaRPr>
          </a:p>
        </p:txBody>
      </p:sp>
      <p:pic>
        <p:nvPicPr>
          <p:cNvPr id="2" name="Picture 1">
            <a:extLst>
              <a:ext uri="{FF2B5EF4-FFF2-40B4-BE49-F238E27FC236}">
                <a16:creationId xmlns:a16="http://schemas.microsoft.com/office/drawing/2014/main" id="{793BF3BF-554D-DD14-B56E-972F4AF194F3}"/>
              </a:ext>
            </a:extLst>
          </p:cNvPr>
          <p:cNvPicPr>
            <a:picLocks noChangeAspect="1"/>
          </p:cNvPicPr>
          <p:nvPr/>
        </p:nvPicPr>
        <p:blipFill>
          <a:blip r:embed="rId3"/>
          <a:stretch>
            <a:fillRect/>
          </a:stretch>
        </p:blipFill>
        <p:spPr>
          <a:xfrm>
            <a:off x="6286500" y="6047861"/>
            <a:ext cx="5715000" cy="3429000"/>
          </a:xfrm>
          <a:prstGeom prst="rect">
            <a:avLst/>
          </a:prstGeom>
        </p:spPr>
      </p:pic>
    </p:spTree>
    <p:extLst>
      <p:ext uri="{BB962C8B-B14F-4D97-AF65-F5344CB8AC3E}">
        <p14:creationId xmlns:p14="http://schemas.microsoft.com/office/powerpoint/2010/main" val="2578750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B599A-F7E2-947B-5C0D-93996648E7A9}"/>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299F7CE6-B78C-F962-7C23-DF4F65209A97}"/>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51EBA6A3-A748-83CB-B8F3-F378FB1FE8B5}"/>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174E87B6-8F4B-0A8B-4126-DC419CC7C9DA}"/>
              </a:ext>
            </a:extLst>
          </p:cNvPr>
          <p:cNvSpPr txBox="1"/>
          <p:nvPr/>
        </p:nvSpPr>
        <p:spPr>
          <a:xfrm>
            <a:off x="1295400" y="1990919"/>
            <a:ext cx="15372372" cy="8140690"/>
          </a:xfrm>
          <a:prstGeom prst="rect">
            <a:avLst/>
          </a:prstGeom>
          <a:noFill/>
        </p:spPr>
        <p:txBody>
          <a:bodyPr wrap="square">
            <a:spAutoFit/>
          </a:bodyPr>
          <a:lstStyle/>
          <a:p>
            <a:r>
              <a:rPr lang="en-US" sz="3200" dirty="0">
                <a:latin typeface="Konnect Bold" panose="00000800000000000000" pitchFamily="50" charset="0"/>
              </a:rPr>
              <a:t>The ageing process</a:t>
            </a:r>
          </a:p>
          <a:p>
            <a:pPr>
              <a:lnSpc>
                <a:spcPct val="150000"/>
              </a:lnSpc>
            </a:pPr>
            <a:r>
              <a:rPr lang="en-US" dirty="0">
                <a:latin typeface="Konnect" panose="00000500000000000000" pitchFamily="50" charset="0"/>
              </a:rPr>
              <a:t>While there are a many contributors to the ageing process, </a:t>
            </a:r>
            <a:r>
              <a:rPr lang="en-US" b="1" dirty="0">
                <a:latin typeface="Konnect" panose="00000500000000000000" pitchFamily="50" charset="0"/>
              </a:rPr>
              <a:t>many of the outcomes we experience are generated by our early social and physical environments. </a:t>
            </a:r>
            <a:r>
              <a:rPr lang="en-US" dirty="0">
                <a:latin typeface="Konnect" panose="00000500000000000000" pitchFamily="50" charset="0"/>
              </a:rPr>
              <a:t>Unsurprisingly, these variations can significantly affect our </a:t>
            </a:r>
            <a:r>
              <a:rPr lang="en-US" b="1" dirty="0">
                <a:latin typeface="Konnect" panose="00000500000000000000" pitchFamily="50" charset="0"/>
              </a:rPr>
              <a:t>physical, psychological, and emotional </a:t>
            </a:r>
            <a:r>
              <a:rPr lang="en-US" dirty="0">
                <a:latin typeface="Konnect" panose="00000500000000000000" pitchFamily="50" charset="0"/>
              </a:rPr>
              <a:t>wellbeing in later life.</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Ageing is essentially, </a:t>
            </a:r>
            <a:r>
              <a:rPr lang="en-US" b="1" dirty="0">
                <a:latin typeface="Konnect" panose="00000500000000000000" pitchFamily="50" charset="0"/>
              </a:rPr>
              <a:t>the physiological changes </a:t>
            </a:r>
            <a:r>
              <a:rPr lang="en-US" dirty="0">
                <a:latin typeface="Konnect" panose="00000500000000000000" pitchFamily="50" charset="0"/>
              </a:rPr>
              <a:t>that occur in our body until death.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It involves a </a:t>
            </a:r>
            <a:r>
              <a:rPr lang="en-US" b="1" dirty="0">
                <a:latin typeface="Konnect" panose="00000500000000000000" pitchFamily="50" charset="0"/>
              </a:rPr>
              <a:t>decline of biological functions, accompanied by psychological, </a:t>
            </a:r>
            <a:r>
              <a:rPr lang="en-US" b="1" dirty="0" err="1">
                <a:latin typeface="Konnect" panose="00000500000000000000" pitchFamily="50" charset="0"/>
              </a:rPr>
              <a:t>behavioural</a:t>
            </a:r>
            <a:r>
              <a:rPr lang="en-US" b="1" dirty="0">
                <a:latin typeface="Konnect" panose="00000500000000000000" pitchFamily="50" charset="0"/>
              </a:rPr>
              <a:t>, and other changes</a:t>
            </a:r>
            <a:r>
              <a:rPr lang="en-US" dirty="0">
                <a:latin typeface="Konnect" panose="00000500000000000000" pitchFamily="50" charset="0"/>
              </a:rPr>
              <a:t>, and while ageing is a normal and natural process, </a:t>
            </a:r>
            <a:r>
              <a:rPr lang="en-US" b="1" dirty="0">
                <a:latin typeface="Konnect" panose="00000500000000000000" pitchFamily="50" charset="0"/>
              </a:rPr>
              <a:t>the rate at which we age </a:t>
            </a:r>
            <a:r>
              <a:rPr lang="en-US" dirty="0">
                <a:latin typeface="Konnect" panose="00000500000000000000" pitchFamily="50" charset="0"/>
              </a:rPr>
              <a:t>is, as mentioned earlier, individual and a </a:t>
            </a:r>
            <a:r>
              <a:rPr lang="en-US" b="1" dirty="0">
                <a:latin typeface="Konnect" panose="00000500000000000000" pitchFamily="50" charset="0"/>
              </a:rPr>
              <a:t>combination of genetics, environment, and lifestyle choices.</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At the </a:t>
            </a:r>
            <a:r>
              <a:rPr lang="en-US" b="1" dirty="0">
                <a:latin typeface="Konnect" panose="00000500000000000000" pitchFamily="50" charset="0"/>
              </a:rPr>
              <a:t>biological level</a:t>
            </a:r>
            <a:r>
              <a:rPr lang="en-US" dirty="0">
                <a:latin typeface="Konnect" panose="00000500000000000000" pitchFamily="50" charset="0"/>
              </a:rPr>
              <a:t>, ageing results from the effect of the </a:t>
            </a:r>
            <a:r>
              <a:rPr lang="en-US" b="1" dirty="0">
                <a:latin typeface="Konnect" panose="00000500000000000000" pitchFamily="50" charset="0"/>
              </a:rPr>
              <a:t>accumulation of molecular and cellular damage </a:t>
            </a:r>
            <a:r>
              <a:rPr lang="en-US" dirty="0">
                <a:latin typeface="Konnect" panose="00000500000000000000" pitchFamily="50" charset="0"/>
              </a:rPr>
              <a:t>over time, which causes:</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a </a:t>
            </a:r>
            <a:r>
              <a:rPr lang="en-US" b="1" dirty="0">
                <a:latin typeface="Konnect" panose="00000500000000000000" pitchFamily="50" charset="0"/>
              </a:rPr>
              <a:t>gradual decrease in physical and mental capacity</a:t>
            </a:r>
            <a:r>
              <a:rPr lang="en-US" dirty="0">
                <a:latin typeface="Konnect" panose="00000500000000000000" pitchFamily="50" charset="0"/>
              </a:rPr>
              <a:t>, and</a:t>
            </a:r>
          </a:p>
          <a:p>
            <a:pPr>
              <a:lnSpc>
                <a:spcPct val="150000"/>
              </a:lnSpc>
            </a:pPr>
            <a:endParaRPr lang="en-US" sz="500" dirty="0">
              <a:latin typeface="Konnect" panose="00000500000000000000" pitchFamily="50" charset="0"/>
            </a:endParaRPr>
          </a:p>
          <a:p>
            <a:pPr marL="285750" indent="-285750">
              <a:lnSpc>
                <a:spcPct val="150000"/>
              </a:lnSpc>
              <a:buFont typeface="Arial" panose="020B0604020202020204" pitchFamily="34" charset="0"/>
              <a:buChar char="•"/>
            </a:pPr>
            <a:r>
              <a:rPr lang="en-US" dirty="0">
                <a:latin typeface="Konnect" panose="00000500000000000000" pitchFamily="50" charset="0"/>
              </a:rPr>
              <a:t>a </a:t>
            </a:r>
            <a:r>
              <a:rPr lang="en-US" b="1" dirty="0">
                <a:latin typeface="Konnect" panose="00000500000000000000" pitchFamily="50" charset="0"/>
              </a:rPr>
              <a:t>growing risk </a:t>
            </a:r>
            <a:r>
              <a:rPr lang="en-US" dirty="0">
                <a:latin typeface="Konnect" panose="00000500000000000000" pitchFamily="50" charset="0"/>
              </a:rPr>
              <a:t>of disease and ultimately death.</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These changes, however, are only loosely associated with our </a:t>
            </a:r>
            <a:r>
              <a:rPr lang="en-US" b="1" dirty="0">
                <a:latin typeface="Konnect" panose="00000500000000000000" pitchFamily="50" charset="0"/>
              </a:rPr>
              <a:t>chronological age </a:t>
            </a:r>
            <a:r>
              <a:rPr lang="en-US" dirty="0">
                <a:latin typeface="Konnect" panose="00000500000000000000" pitchFamily="50" charset="0"/>
              </a:rPr>
              <a:t>and instead it is our </a:t>
            </a:r>
            <a:r>
              <a:rPr lang="en-US" b="1" dirty="0">
                <a:latin typeface="Konnect" panose="00000500000000000000" pitchFamily="50" charset="0"/>
              </a:rPr>
              <a:t>biological age </a:t>
            </a:r>
            <a:r>
              <a:rPr lang="en-US" dirty="0">
                <a:latin typeface="Konnect" panose="00000500000000000000" pitchFamily="50" charset="0"/>
              </a:rPr>
              <a:t>that really counts when we’re talking about the ageing process. </a:t>
            </a:r>
          </a:p>
          <a:p>
            <a:endParaRPr lang="en-US" dirty="0">
              <a:latin typeface="Konnect" panose="00000500000000000000" pitchFamily="50" charset="0"/>
            </a:endParaRPr>
          </a:p>
          <a:p>
            <a:endParaRPr lang="en-US" dirty="0">
              <a:latin typeface="Konnect" panose="00000500000000000000" pitchFamily="50" charset="0"/>
            </a:endParaRPr>
          </a:p>
          <a:p>
            <a:endParaRPr lang="en-US" dirty="0">
              <a:latin typeface="Konnect" panose="00000500000000000000" pitchFamily="50" charset="0"/>
            </a:endParaRPr>
          </a:p>
          <a:p>
            <a:endParaRPr lang="en-US" dirty="0">
              <a:latin typeface="Konnect" panose="00000500000000000000" pitchFamily="50" charset="0"/>
            </a:endParaRPr>
          </a:p>
          <a:p>
            <a:r>
              <a:rPr lang="en-AU" sz="1400" dirty="0">
                <a:latin typeface="Konnect" panose="00000500000000000000" pitchFamily="50" charset="0"/>
              </a:rPr>
              <a:t>WHO. (2022). </a:t>
            </a:r>
            <a:r>
              <a:rPr lang="en-AU" sz="1400" i="1" u="sng" dirty="0">
                <a:latin typeface="Konnect" panose="00000500000000000000" pitchFamily="50" charset="0"/>
                <a:hlinkClick r:id="rId3"/>
              </a:rPr>
              <a:t>Ageing and health</a:t>
            </a:r>
            <a:endParaRPr lang="en-AU" sz="1400" dirty="0">
              <a:latin typeface="Konnect" panose="00000500000000000000" pitchFamily="50" charset="0"/>
            </a:endParaRPr>
          </a:p>
        </p:txBody>
      </p:sp>
    </p:spTree>
    <p:extLst>
      <p:ext uri="{BB962C8B-B14F-4D97-AF65-F5344CB8AC3E}">
        <p14:creationId xmlns:p14="http://schemas.microsoft.com/office/powerpoint/2010/main" val="3739756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2DEB8-4CC6-5363-37B9-F09B400E15AC}"/>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213653C6-3F3F-DDE5-0B50-C1A91A9FF98A}"/>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3AA789EF-3CCD-AF2F-CE6E-EC3F985F60C9}"/>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F4226C7C-B73B-2DDD-5153-BFC32C7404C5}"/>
              </a:ext>
            </a:extLst>
          </p:cNvPr>
          <p:cNvSpPr txBox="1"/>
          <p:nvPr/>
        </p:nvSpPr>
        <p:spPr>
          <a:xfrm>
            <a:off x="1271994" y="1866900"/>
            <a:ext cx="16101605" cy="8013732"/>
          </a:xfrm>
          <a:prstGeom prst="rect">
            <a:avLst/>
          </a:prstGeom>
          <a:noFill/>
        </p:spPr>
        <p:txBody>
          <a:bodyPr wrap="square">
            <a:spAutoFit/>
          </a:bodyPr>
          <a:lstStyle/>
          <a:p>
            <a:r>
              <a:rPr lang="en-US" sz="3200" dirty="0">
                <a:latin typeface="Konnect Bold" panose="00000800000000000000" pitchFamily="50" charset="0"/>
              </a:rPr>
              <a:t>Chronological age vs biological age </a:t>
            </a:r>
          </a:p>
          <a:p>
            <a:pPr>
              <a:lnSpc>
                <a:spcPct val="150000"/>
              </a:lnSpc>
            </a:pPr>
            <a:r>
              <a:rPr lang="en-US" dirty="0">
                <a:latin typeface="Konnect" panose="00000500000000000000" pitchFamily="50" charset="0"/>
              </a:rPr>
              <a:t>Our </a:t>
            </a:r>
            <a:r>
              <a:rPr lang="en-US" b="1" dirty="0">
                <a:latin typeface="Konnect" panose="00000500000000000000" pitchFamily="50" charset="0"/>
              </a:rPr>
              <a:t>chronological age is simply the number of years </a:t>
            </a:r>
            <a:r>
              <a:rPr lang="en-US" dirty="0">
                <a:latin typeface="Konnect" panose="00000500000000000000" pitchFamily="50" charset="0"/>
              </a:rPr>
              <a:t>we have lived, while our </a:t>
            </a:r>
            <a:r>
              <a:rPr lang="en-US" b="1" dirty="0">
                <a:latin typeface="Konnect" panose="00000500000000000000" pitchFamily="50" charset="0"/>
              </a:rPr>
              <a:t>biological age is the exponential increase in our chances of becoming sick or dying over time</a:t>
            </a:r>
            <a:r>
              <a:rPr lang="en-US" dirty="0">
                <a:latin typeface="Konnect" panose="00000500000000000000" pitchFamily="50" charset="0"/>
              </a:rPr>
              <a:t>. Essentially, it’s the rate at which our body loses function.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While we all have a chronological and a biological age, we don’t all lose functional capacity at the same rate. This means that </a:t>
            </a:r>
            <a:r>
              <a:rPr lang="en-US" b="1" dirty="0">
                <a:latin typeface="Konnect" panose="00000500000000000000" pitchFamily="50" charset="0"/>
              </a:rPr>
              <a:t>some people’s biological age may be much younger, or much older, than their chronological age</a:t>
            </a:r>
            <a:r>
              <a:rPr lang="en-US" dirty="0">
                <a:latin typeface="Konnect" panose="00000500000000000000" pitchFamily="50" charset="0"/>
              </a:rPr>
              <a:t>. For example, Caroline Campbell of Australia, who was not only running marathons at 80 years of age but breaking world records at the same time, could be said to be biologically, much younger than her 80 years would generally suggest.</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400" dirty="0">
              <a:latin typeface="Konnect" panose="00000500000000000000" pitchFamily="50" charset="0"/>
            </a:endParaRPr>
          </a:p>
          <a:p>
            <a:pPr>
              <a:lnSpc>
                <a:spcPct val="150000"/>
              </a:lnSpc>
              <a:buNone/>
            </a:pPr>
            <a:r>
              <a:rPr lang="en-AU" sz="1400" kern="100" dirty="0">
                <a:effectLst/>
                <a:latin typeface="Konnect" panose="00000500000000000000" pitchFamily="50" charset="0"/>
                <a:ea typeface="Calibri" panose="020F0502020204030204" pitchFamily="34" charset="0"/>
                <a:cs typeface="Times New Roman" panose="02020603050405020304" pitchFamily="18" charset="0"/>
              </a:rPr>
              <a:t>The Conversation. (2023). </a:t>
            </a:r>
            <a:r>
              <a:rPr lang="en-AU" sz="1400" i="1" u="sng" kern="100" dirty="0">
                <a:solidFill>
                  <a:srgbClr val="0000FF"/>
                </a:solidFill>
                <a:effectLst/>
                <a:latin typeface="Konnect" panose="00000500000000000000" pitchFamily="50" charset="0"/>
                <a:ea typeface="Calibri" panose="020F0502020204030204" pitchFamily="34" charset="0"/>
                <a:cs typeface="Times New Roman" panose="02020603050405020304" pitchFamily="18" charset="0"/>
                <a:hlinkClick r:id="rId3"/>
              </a:rPr>
              <a:t>Your body can be younger than you – here’s how to understand (and improve) your biological age.</a:t>
            </a:r>
            <a:endParaRPr lang="en-AU" sz="1400" i="1" u="sng" kern="100" dirty="0">
              <a:solidFill>
                <a:srgbClr val="0000FF"/>
              </a:solidFill>
              <a:effectLst/>
              <a:latin typeface="Konnect" panose="00000500000000000000" pitchFamily="50" charset="0"/>
              <a:ea typeface="Calibri" panose="020F0502020204030204" pitchFamily="34" charset="0"/>
              <a:cs typeface="Times New Roman" panose="02020603050405020304" pitchFamily="18" charset="0"/>
            </a:endParaRPr>
          </a:p>
          <a:p>
            <a:pPr>
              <a:lnSpc>
                <a:spcPct val="150000"/>
              </a:lnSpc>
              <a:buNone/>
            </a:pPr>
            <a:endParaRPr lang="en-AU" sz="500" kern="100" dirty="0">
              <a:effectLst/>
              <a:latin typeface="Konnect" panose="00000500000000000000" pitchFamily="50" charset="0"/>
              <a:ea typeface="Calibri" panose="020F0502020204030204" pitchFamily="34" charset="0"/>
              <a:cs typeface="Times New Roman" panose="02020603050405020304" pitchFamily="18" charset="0"/>
            </a:endParaRPr>
          </a:p>
          <a:p>
            <a:pPr>
              <a:lnSpc>
                <a:spcPct val="150000"/>
              </a:lnSpc>
              <a:buNone/>
            </a:pPr>
            <a:r>
              <a:rPr lang="en-AU" sz="1400" kern="100" dirty="0">
                <a:effectLst/>
                <a:latin typeface="Konnect" panose="00000500000000000000" pitchFamily="50" charset="0"/>
                <a:ea typeface="Calibri" panose="020F0502020204030204" pitchFamily="34" charset="0"/>
                <a:cs typeface="Times New Roman" panose="02020603050405020304" pitchFamily="18" charset="0"/>
              </a:rPr>
              <a:t>ABC News. (2023). </a:t>
            </a:r>
            <a:r>
              <a:rPr lang="en-AU" sz="1400" i="1" u="sng" kern="100" dirty="0">
                <a:solidFill>
                  <a:srgbClr val="0000FF"/>
                </a:solidFill>
                <a:effectLst/>
                <a:latin typeface="Konnect" panose="00000500000000000000" pitchFamily="50" charset="0"/>
                <a:ea typeface="Calibri" panose="020F0502020204030204" pitchFamily="34" charset="0"/>
                <a:cs typeface="Times New Roman" panose="02020603050405020304" pitchFamily="18" charset="0"/>
                <a:hlinkClick r:id="rId4"/>
              </a:rPr>
              <a:t>Canberra woman running marathons and breaking world records at 80 years of age</a:t>
            </a:r>
            <a:endParaRPr lang="en-AU" sz="1400" kern="100" dirty="0">
              <a:effectLst/>
              <a:latin typeface="Konnect" panose="00000500000000000000" pitchFamily="50"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5F08319-59D8-2325-839E-E5C0FA10938A}"/>
              </a:ext>
            </a:extLst>
          </p:cNvPr>
          <p:cNvPicPr>
            <a:picLocks noChangeAspect="1"/>
          </p:cNvPicPr>
          <p:nvPr/>
        </p:nvPicPr>
        <p:blipFill>
          <a:blip r:embed="rId5"/>
          <a:stretch>
            <a:fillRect/>
          </a:stretch>
        </p:blipFill>
        <p:spPr>
          <a:xfrm>
            <a:off x="5562600" y="5372100"/>
            <a:ext cx="5895079" cy="3319927"/>
          </a:xfrm>
          <a:prstGeom prst="rect">
            <a:avLst/>
          </a:prstGeom>
        </p:spPr>
      </p:pic>
    </p:spTree>
    <p:extLst>
      <p:ext uri="{BB962C8B-B14F-4D97-AF65-F5344CB8AC3E}">
        <p14:creationId xmlns:p14="http://schemas.microsoft.com/office/powerpoint/2010/main" val="2094659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2BC3F-62A8-9A54-5210-0E27E164BC1E}"/>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425338CC-5CD3-FD21-B056-3E04AB5EFB7A}"/>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44995FB0-6400-7D46-8951-725BAB1B215F}"/>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A5FF02B7-A6D6-E6A6-5513-FDD4B40752F7}"/>
              </a:ext>
            </a:extLst>
          </p:cNvPr>
          <p:cNvSpPr txBox="1"/>
          <p:nvPr/>
        </p:nvSpPr>
        <p:spPr>
          <a:xfrm>
            <a:off x="1358387" y="1943100"/>
            <a:ext cx="10386605" cy="7298152"/>
          </a:xfrm>
          <a:prstGeom prst="rect">
            <a:avLst/>
          </a:prstGeom>
          <a:noFill/>
        </p:spPr>
        <p:txBody>
          <a:bodyPr wrap="square">
            <a:spAutoFit/>
          </a:bodyPr>
          <a:lstStyle/>
          <a:p>
            <a:r>
              <a:rPr lang="en-US" sz="3200" dirty="0">
                <a:latin typeface="Konnect Bold" panose="00000800000000000000" pitchFamily="50" charset="0"/>
              </a:rPr>
              <a:t>Lifespan vs health span</a:t>
            </a:r>
            <a:endParaRPr lang="en-US" sz="3200" dirty="0">
              <a:latin typeface="Konnect" panose="00000500000000000000" pitchFamily="50" charset="0"/>
            </a:endParaRPr>
          </a:p>
          <a:p>
            <a:pPr>
              <a:lnSpc>
                <a:spcPct val="150000"/>
              </a:lnSpc>
            </a:pPr>
            <a:r>
              <a:rPr lang="en-US" dirty="0">
                <a:latin typeface="Konnect" panose="00000500000000000000" pitchFamily="50" charset="0"/>
              </a:rPr>
              <a:t>Longevity and lifespan are interchangeable and, as outlined before, refer to length of life. </a:t>
            </a:r>
            <a:endParaRPr lang="en-US" sz="800" dirty="0">
              <a:latin typeface="Konnect" panose="00000500000000000000" pitchFamily="50" charset="0"/>
            </a:endParaRPr>
          </a:p>
          <a:p>
            <a:pPr>
              <a:lnSpc>
                <a:spcPct val="150000"/>
              </a:lnSpc>
            </a:pPr>
            <a:r>
              <a:rPr lang="en-US" dirty="0">
                <a:latin typeface="Konnect" panose="00000500000000000000" pitchFamily="50" charset="0"/>
              </a:rPr>
              <a:t>Health span, however, refers to </a:t>
            </a:r>
            <a:r>
              <a:rPr lang="en-US" b="1" dirty="0">
                <a:latin typeface="Konnect" panose="00000500000000000000" pitchFamily="50" charset="0"/>
              </a:rPr>
              <a:t>the years of life we spend in good health, free from chronic disease or disability</a:t>
            </a:r>
            <a:r>
              <a:rPr lang="en-US" dirty="0">
                <a:latin typeface="Konnect" panose="00000500000000000000" pitchFamily="50" charset="0"/>
              </a:rPr>
              <a:t>. So, while advances in medical technology have contributed to increasing our lifespan</a:t>
            </a:r>
            <a:r>
              <a:rPr lang="en-US" b="1" dirty="0">
                <a:latin typeface="Konnect" panose="00000500000000000000" pitchFamily="50" charset="0"/>
              </a:rPr>
              <a:t>, living longer doesn’t always equal living well.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The phenomena of a large ageing population and issues around quality of life, has triggered a growing interest in understanding </a:t>
            </a:r>
            <a:r>
              <a:rPr lang="en-US" b="1" dirty="0">
                <a:latin typeface="Konnect" panose="00000500000000000000" pitchFamily="50" charset="0"/>
              </a:rPr>
              <a:t>the factors that contribute to health span and longevity.</a:t>
            </a:r>
            <a:r>
              <a:rPr lang="en-US" dirty="0">
                <a:latin typeface="Konnect" panose="00000500000000000000" pitchFamily="50" charset="0"/>
              </a:rPr>
              <a:t>  And with this interest comes research which has found that </a:t>
            </a:r>
            <a:r>
              <a:rPr lang="en-US" b="1" dirty="0">
                <a:latin typeface="Konnect" panose="00000500000000000000" pitchFamily="50" charset="0"/>
              </a:rPr>
              <a:t>genetics play a less significant role than first thought.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While genetics have an influence over our potential longevity, it’s </a:t>
            </a:r>
            <a:r>
              <a:rPr lang="en-US" b="1" dirty="0">
                <a:latin typeface="Konnect" panose="00000500000000000000" pitchFamily="50" charset="0"/>
              </a:rPr>
              <a:t>environmental factors, lifestyle choices and mental health that are the predominant factors impacting our ability to live a long and healthy life. </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AU" sz="1400" dirty="0">
                <a:latin typeface="Konnect" panose="00000500000000000000" pitchFamily="50" charset="0"/>
              </a:rPr>
              <a:t>NOVOS. (2023). </a:t>
            </a:r>
            <a:r>
              <a:rPr lang="en-AU" sz="1400" i="1" u="sng" dirty="0">
                <a:latin typeface="Konnect" panose="00000500000000000000" pitchFamily="50" charset="0"/>
                <a:hlinkClick r:id="rId3"/>
              </a:rPr>
              <a:t>The Mind-Body Connection: How Mental Health Impacts Longevity and Quality of Life</a:t>
            </a:r>
            <a:endParaRPr lang="en-US" sz="1400" dirty="0">
              <a:latin typeface="Konnect" panose="00000500000000000000" pitchFamily="50" charset="0"/>
            </a:endParaRPr>
          </a:p>
        </p:txBody>
      </p:sp>
      <p:pic>
        <p:nvPicPr>
          <p:cNvPr id="3" name="Picture 2">
            <a:extLst>
              <a:ext uri="{FF2B5EF4-FFF2-40B4-BE49-F238E27FC236}">
                <a16:creationId xmlns:a16="http://schemas.microsoft.com/office/drawing/2014/main" id="{DF89DBEA-DE67-84DD-571D-1400B59B93EF}"/>
              </a:ext>
            </a:extLst>
          </p:cNvPr>
          <p:cNvPicPr>
            <a:picLocks noChangeAspect="1"/>
          </p:cNvPicPr>
          <p:nvPr/>
        </p:nvPicPr>
        <p:blipFill>
          <a:blip r:embed="rId4"/>
          <a:stretch>
            <a:fillRect/>
          </a:stretch>
        </p:blipFill>
        <p:spPr>
          <a:xfrm>
            <a:off x="12192000" y="2552700"/>
            <a:ext cx="5518272" cy="5518272"/>
          </a:xfrm>
          <a:prstGeom prst="rect">
            <a:avLst/>
          </a:prstGeom>
        </p:spPr>
      </p:pic>
    </p:spTree>
    <p:extLst>
      <p:ext uri="{BB962C8B-B14F-4D97-AF65-F5344CB8AC3E}">
        <p14:creationId xmlns:p14="http://schemas.microsoft.com/office/powerpoint/2010/main" val="782918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8BC5-01E4-5C98-A685-E2C4B0D50CAE}"/>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E61F936B-E89E-6F7C-B1A7-0D0306CA7FDD}"/>
              </a:ext>
            </a:extLst>
          </p:cNvPr>
          <p:cNvPicPr>
            <a:picLocks noChangeAspect="1"/>
          </p:cNvPicPr>
          <p:nvPr/>
        </p:nvPicPr>
        <p:blipFill>
          <a:blip r:embed="rId2"/>
          <a:srcRect/>
          <a:stretch>
            <a:fillRect/>
          </a:stretch>
        </p:blipFill>
        <p:spPr>
          <a:xfrm>
            <a:off x="1134647" y="1087577"/>
            <a:ext cx="485581" cy="485581"/>
          </a:xfrm>
          <a:prstGeom prst="rect">
            <a:avLst/>
          </a:prstGeom>
        </p:spPr>
      </p:pic>
      <p:sp>
        <p:nvSpPr>
          <p:cNvPr id="10" name="TextBox 10">
            <a:extLst>
              <a:ext uri="{FF2B5EF4-FFF2-40B4-BE49-F238E27FC236}">
                <a16:creationId xmlns:a16="http://schemas.microsoft.com/office/drawing/2014/main" id="{F7D41D32-942F-AF51-2483-F2A49C2BE0A0}"/>
              </a:ext>
            </a:extLst>
          </p:cNvPr>
          <p:cNvSpPr txBox="1"/>
          <p:nvPr/>
        </p:nvSpPr>
        <p:spPr>
          <a:xfrm>
            <a:off x="1787373" y="1174157"/>
            <a:ext cx="3226490" cy="252826"/>
          </a:xfrm>
          <a:prstGeom prst="rect">
            <a:avLst/>
          </a:prstGeom>
        </p:spPr>
        <p:txBody>
          <a:bodyPr lIns="0" tIns="0" rIns="0" bIns="0" rtlCol="0" anchor="t">
            <a:spAutoFit/>
          </a:bodyPr>
          <a:lstStyle/>
          <a:p>
            <a:pPr>
              <a:lnSpc>
                <a:spcPts val="2100"/>
              </a:lnSpc>
              <a:spcBef>
                <a:spcPct val="0"/>
              </a:spcBef>
            </a:pPr>
            <a:r>
              <a:rPr lang="en-US" sz="1500" b="1" dirty="0">
                <a:solidFill>
                  <a:srgbClr val="171616"/>
                </a:solidFill>
                <a:latin typeface="Konnect 1"/>
              </a:rPr>
              <a:t>Digital Literacy Foundation</a:t>
            </a:r>
          </a:p>
        </p:txBody>
      </p:sp>
      <p:sp>
        <p:nvSpPr>
          <p:cNvPr id="12" name="TextBox 11">
            <a:extLst>
              <a:ext uri="{FF2B5EF4-FFF2-40B4-BE49-F238E27FC236}">
                <a16:creationId xmlns:a16="http://schemas.microsoft.com/office/drawing/2014/main" id="{D27F05BF-4409-A044-B187-35710916F8EE}"/>
              </a:ext>
            </a:extLst>
          </p:cNvPr>
          <p:cNvSpPr txBox="1"/>
          <p:nvPr/>
        </p:nvSpPr>
        <p:spPr>
          <a:xfrm>
            <a:off x="1377437" y="2019300"/>
            <a:ext cx="14929363" cy="7898316"/>
          </a:xfrm>
          <a:prstGeom prst="rect">
            <a:avLst/>
          </a:prstGeom>
          <a:noFill/>
        </p:spPr>
        <p:txBody>
          <a:bodyPr wrap="square">
            <a:spAutoFit/>
          </a:bodyPr>
          <a:lstStyle/>
          <a:p>
            <a:r>
              <a:rPr lang="en-US" sz="3200" dirty="0">
                <a:latin typeface="Konnect Bold" panose="00000800000000000000" pitchFamily="50" charset="0"/>
              </a:rPr>
              <a:t>Factors affecting lifespan</a:t>
            </a:r>
          </a:p>
          <a:p>
            <a:pPr>
              <a:lnSpc>
                <a:spcPct val="150000"/>
              </a:lnSpc>
            </a:pPr>
            <a:r>
              <a:rPr lang="en-US" dirty="0">
                <a:latin typeface="Konnect" panose="00000500000000000000" pitchFamily="50" charset="0"/>
              </a:rPr>
              <a:t>There are many </a:t>
            </a:r>
            <a:r>
              <a:rPr lang="en-US" b="1" dirty="0">
                <a:latin typeface="Konnect" panose="00000500000000000000" pitchFamily="50" charset="0"/>
              </a:rPr>
              <a:t>factors that will influence our lifespan</a:t>
            </a:r>
            <a:r>
              <a:rPr lang="en-US" dirty="0">
                <a:latin typeface="Konnect" panose="00000500000000000000" pitchFamily="50" charset="0"/>
              </a:rPr>
              <a:t>, </a:t>
            </a:r>
            <a:r>
              <a:rPr lang="en-US" b="1" dirty="0">
                <a:latin typeface="Konnect" panose="00000500000000000000" pitchFamily="50" charset="0"/>
              </a:rPr>
              <a:t>some out of our control </a:t>
            </a:r>
            <a:r>
              <a:rPr lang="en-US" dirty="0">
                <a:latin typeface="Konnect" panose="00000500000000000000" pitchFamily="50" charset="0"/>
              </a:rPr>
              <a:t>- like where we lived as children, genetic disposition, and our childhood experiences - and </a:t>
            </a:r>
            <a:r>
              <a:rPr lang="en-US" b="1" dirty="0">
                <a:latin typeface="Konnect" panose="00000500000000000000" pitchFamily="50" charset="0"/>
              </a:rPr>
              <a:t>some within our control</a:t>
            </a:r>
            <a:r>
              <a:rPr lang="en-US" dirty="0">
                <a:latin typeface="Konnect" panose="00000500000000000000" pitchFamily="50" charset="0"/>
              </a:rPr>
              <a:t>, such as lifestyle choices, self-care, and help-seeking. </a:t>
            </a:r>
          </a:p>
          <a:p>
            <a:pPr>
              <a:lnSpc>
                <a:spcPct val="150000"/>
              </a:lnSpc>
            </a:pPr>
            <a:endParaRPr lang="en-US" sz="800" dirty="0">
              <a:latin typeface="Konnect" panose="00000500000000000000" pitchFamily="50" charset="0"/>
            </a:endParaRPr>
          </a:p>
          <a:p>
            <a:pPr>
              <a:lnSpc>
                <a:spcPct val="150000"/>
              </a:lnSpc>
            </a:pPr>
            <a:r>
              <a:rPr lang="en-US" sz="2000" dirty="0">
                <a:latin typeface="Konnect Medium" panose="00000600000000000000" pitchFamily="50" charset="0"/>
              </a:rPr>
              <a:t>Genetic predisposition</a:t>
            </a:r>
          </a:p>
          <a:p>
            <a:pPr>
              <a:lnSpc>
                <a:spcPct val="150000"/>
              </a:lnSpc>
            </a:pPr>
            <a:r>
              <a:rPr lang="en-US" dirty="0">
                <a:latin typeface="Konnect" panose="00000500000000000000" pitchFamily="50" charset="0"/>
              </a:rPr>
              <a:t>A genetic predisposition is </a:t>
            </a:r>
            <a:r>
              <a:rPr lang="en-US" b="1" dirty="0">
                <a:latin typeface="Konnect" panose="00000500000000000000" pitchFamily="50" charset="0"/>
              </a:rPr>
              <a:t>an increased likelihood of developing a particular disease based on our genetic makeup</a:t>
            </a:r>
            <a:r>
              <a:rPr lang="en-US" dirty="0">
                <a:latin typeface="Konnect" panose="00000500000000000000" pitchFamily="50" charset="0"/>
              </a:rPr>
              <a:t>. It results from </a:t>
            </a:r>
            <a:r>
              <a:rPr lang="en-US" b="1" dirty="0">
                <a:latin typeface="Konnect" panose="00000500000000000000" pitchFamily="50" charset="0"/>
              </a:rPr>
              <a:t>specific genetic variations that we inherit </a:t>
            </a:r>
            <a:r>
              <a:rPr lang="en-US" dirty="0">
                <a:latin typeface="Konnect" panose="00000500000000000000" pitchFamily="50" charset="0"/>
              </a:rPr>
              <a:t>that </a:t>
            </a:r>
            <a:r>
              <a:rPr lang="en-US" b="1" dirty="0">
                <a:latin typeface="Konnect" panose="00000500000000000000" pitchFamily="50" charset="0"/>
              </a:rPr>
              <a:t>contribute to the development of disease without directly causing it. </a:t>
            </a:r>
          </a:p>
          <a:p>
            <a:pPr>
              <a:lnSpc>
                <a:spcPct val="150000"/>
              </a:lnSpc>
            </a:pPr>
            <a:endParaRPr lang="en-US" sz="800" dirty="0">
              <a:latin typeface="Konnect" panose="00000500000000000000" pitchFamily="50" charset="0"/>
            </a:endParaRPr>
          </a:p>
          <a:p>
            <a:pPr>
              <a:lnSpc>
                <a:spcPct val="150000"/>
              </a:lnSpc>
            </a:pPr>
            <a:r>
              <a:rPr lang="en-US" dirty="0">
                <a:latin typeface="Konnect" panose="00000500000000000000" pitchFamily="50" charset="0"/>
              </a:rPr>
              <a:t>Having a genetic predisposition, is simply </a:t>
            </a:r>
            <a:r>
              <a:rPr lang="en-US" b="1" dirty="0">
                <a:latin typeface="Konnect" panose="00000500000000000000" pitchFamily="50" charset="0"/>
              </a:rPr>
              <a:t>an indicator that, under certain conditions, we’re more likely to develop a particular illness</a:t>
            </a:r>
            <a:r>
              <a:rPr lang="en-US" dirty="0">
                <a:latin typeface="Konnect" panose="00000500000000000000" pitchFamily="50" charset="0"/>
              </a:rPr>
              <a:t>. However, it usually takes more than one contributing factor, to trigger the disease we're susceptible to. </a:t>
            </a: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b="1" dirty="0">
              <a:solidFill>
                <a:srgbClr val="C00000"/>
              </a:solidFill>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endParaRPr lang="en-US" sz="1600" dirty="0">
              <a:latin typeface="Konnect" panose="00000500000000000000" pitchFamily="50" charset="0"/>
            </a:endParaRPr>
          </a:p>
          <a:p>
            <a:pPr>
              <a:lnSpc>
                <a:spcPct val="150000"/>
              </a:lnSpc>
            </a:pPr>
            <a:r>
              <a:rPr lang="en-US" sz="1400" dirty="0">
                <a:latin typeface="Konnect" panose="00000500000000000000" pitchFamily="50" charset="0"/>
              </a:rPr>
              <a:t>National Cancer Institute. (2026). </a:t>
            </a:r>
            <a:r>
              <a:rPr lang="en-US" sz="1400" i="1" dirty="0">
                <a:latin typeface="Konnect" panose="00000500000000000000" pitchFamily="50" charset="0"/>
                <a:hlinkClick r:id="rId3"/>
              </a:rPr>
              <a:t>NCI Dictionary of Genetics Terms: genetic predisposition</a:t>
            </a:r>
            <a:endParaRPr lang="en-US" sz="1400" i="1" dirty="0">
              <a:latin typeface="Konnect" panose="00000500000000000000" pitchFamily="50" charset="0"/>
            </a:endParaRPr>
          </a:p>
        </p:txBody>
      </p:sp>
      <p:pic>
        <p:nvPicPr>
          <p:cNvPr id="2" name="Picture 1">
            <a:extLst>
              <a:ext uri="{FF2B5EF4-FFF2-40B4-BE49-F238E27FC236}">
                <a16:creationId xmlns:a16="http://schemas.microsoft.com/office/drawing/2014/main" id="{E6A510F3-3BE1-7ABC-0D4F-FEC85D21D3BF}"/>
              </a:ext>
            </a:extLst>
          </p:cNvPr>
          <p:cNvPicPr>
            <a:picLocks noChangeAspect="1"/>
          </p:cNvPicPr>
          <p:nvPr/>
        </p:nvPicPr>
        <p:blipFill>
          <a:blip r:embed="rId4"/>
          <a:stretch>
            <a:fillRect/>
          </a:stretch>
        </p:blipFill>
        <p:spPr>
          <a:xfrm>
            <a:off x="6428925" y="6391871"/>
            <a:ext cx="5430149" cy="2939992"/>
          </a:xfrm>
          <a:prstGeom prst="rect">
            <a:avLst/>
          </a:prstGeom>
        </p:spPr>
      </p:pic>
    </p:spTree>
    <p:extLst>
      <p:ext uri="{BB962C8B-B14F-4D97-AF65-F5344CB8AC3E}">
        <p14:creationId xmlns:p14="http://schemas.microsoft.com/office/powerpoint/2010/main" val="1429648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e23ff-1db1-4610-8c0f-25182d9a2d6c">
      <Terms xmlns="http://schemas.microsoft.com/office/infopath/2007/PartnerControls"/>
    </lcf76f155ced4ddcb4097134ff3c332f>
    <TaxCatchAll xmlns="1f0cad36-bd87-4fbf-b06d-b79a5c30447a" xsi:nil="true"/>
    <ContractManager xmlns="a92e23ff-1db1-4610-8c0f-25182d9a2d6c">
      <UserInfo>
        <DisplayName/>
        <AccountId xsi:nil="true"/>
        <AccountType/>
      </UserInfo>
    </ContractManager>
    <TaskLink xmlns="a92e23ff-1db1-4610-8c0f-25182d9a2d6c">
      <Url xsi:nil="true"/>
      <Description xsi:nil="true"/>
    </TaskLink>
    <NOTES0 xmlns="a92e23ff-1db1-4610-8c0f-25182d9a2d6c" xsi:nil="true"/>
    <Dateandtime xmlns="a92e23ff-1db1-4610-8c0f-25182d9a2d6c" xsi:nil="true"/>
    <AddedtoRegister xmlns="a92e23ff-1db1-4610-8c0f-25182d9a2d6c">false</AddedtoRegister>
    <NextReviewDate xmlns="a92e23ff-1db1-4610-8c0f-25182d9a2d6c" xsi:nil="true"/>
    <currency xmlns="a92e23ff-1db1-4610-8c0f-25182d9a2d6c" xsi:nil="true"/>
    <_Flow_SignoffStatus xmlns="a92e23ff-1db1-4610-8c0f-25182d9a2d6c" xsi:nil="true"/>
    <Thumbnail xmlns="a92e23ff-1db1-4610-8c0f-25182d9a2d6c" xsi:nil="true"/>
    <History xmlns="a92e23ff-1db1-4610-8c0f-25182d9a2d6c" xsi:nil="true"/>
    <comments xmlns="a92e23ff-1db1-4610-8c0f-25182d9a2d6c" xsi:nil="true"/>
    <Notes xmlns="a92e23ff-1db1-4610-8c0f-25182d9a2d6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E41F6715D086142BAB393218750BBAC" ma:contentTypeVersion="37" ma:contentTypeDescription="Create a new document." ma:contentTypeScope="" ma:versionID="17281e21b50e75a4bf5a312ea83dca49">
  <xsd:schema xmlns:xsd="http://www.w3.org/2001/XMLSchema" xmlns:xs="http://www.w3.org/2001/XMLSchema" xmlns:p="http://schemas.microsoft.com/office/2006/metadata/properties" xmlns:ns2="a92e23ff-1db1-4610-8c0f-25182d9a2d6c" xmlns:ns3="1f0cad36-bd87-4fbf-b06d-b79a5c30447a" targetNamespace="http://schemas.microsoft.com/office/2006/metadata/properties" ma:root="true" ma:fieldsID="7dd004dcf5fa42ddc347612960ed0d01" ns2:_="" ns3:_="">
    <xsd:import namespace="a92e23ff-1db1-4610-8c0f-25182d9a2d6c"/>
    <xsd:import namespace="1f0cad36-bd87-4fbf-b06d-b79a5c30447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currency" minOccurs="0"/>
                <xsd:element ref="ns2:Dateandtime" minOccurs="0"/>
                <xsd:element ref="ns2:MediaLengthInSeconds" minOccurs="0"/>
                <xsd:element ref="ns2:History" minOccurs="0"/>
                <xsd:element ref="ns2:TaskLink" minOccurs="0"/>
                <xsd:element ref="ns2:ContractManager" minOccurs="0"/>
                <xsd:element ref="ns2:AddedtoRegister" minOccurs="0"/>
                <xsd:element ref="ns2:lcf76f155ced4ddcb4097134ff3c332f" minOccurs="0"/>
                <xsd:element ref="ns3:TaxCatchAll" minOccurs="0"/>
                <xsd:element ref="ns2:Notes" minOccurs="0"/>
                <xsd:element ref="ns2:_Flow_SignoffStatus" minOccurs="0"/>
                <xsd:element ref="ns2:Thumbnail" minOccurs="0"/>
                <xsd:element ref="ns2:NOTES0" minOccurs="0"/>
                <xsd:element ref="ns2:MediaServiceObjectDetectorVersions" minOccurs="0"/>
                <xsd:element ref="ns2:MediaServiceSearchProperties" minOccurs="0"/>
                <xsd:element ref="ns2:MediaServiceBillingMetadata" minOccurs="0"/>
                <xsd:element ref="ns2:comments" minOccurs="0"/>
                <xsd:element ref="ns2:NextReview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e23ff-1db1-4610-8c0f-25182d9a2d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currency" ma:index="20" nillable="true" ma:displayName="currency" ma:format="Dropdown" ma:internalName="currency">
      <xsd:simpleType>
        <xsd:restriction base="dms:Text">
          <xsd:maxLength value="255"/>
        </xsd:restriction>
      </xsd:simpleType>
    </xsd:element>
    <xsd:element name="Dateandtime" ma:index="21" nillable="true" ma:displayName="Date and time" ma:format="DateTime" ma:internalName="Dateandtime">
      <xsd:simpleType>
        <xsd:restriction base="dms:DateTime"/>
      </xsd:simpleType>
    </xsd:element>
    <xsd:element name="MediaLengthInSeconds" ma:index="22" nillable="true" ma:displayName="Length (seconds)" ma:internalName="MediaLengthInSeconds" ma:readOnly="true">
      <xsd:simpleType>
        <xsd:restriction base="dms:Unknown"/>
      </xsd:simpleType>
    </xsd:element>
    <xsd:element name="History" ma:index="23" nillable="true" ma:displayName="History" ma:format="Dropdown" ma:internalName="History">
      <xsd:simpleType>
        <xsd:restriction base="dms:Note">
          <xsd:maxLength value="255"/>
        </xsd:restriction>
      </xsd:simpleType>
    </xsd:element>
    <xsd:element name="TaskLink" ma:index="24" nillable="true" ma:displayName="Register Link" ma:format="Hyperlink" ma:internalName="TaskLink">
      <xsd:complexType>
        <xsd:complexContent>
          <xsd:extension base="dms:URL">
            <xsd:sequence>
              <xsd:element name="Url" type="dms:ValidUrl" minOccurs="0" nillable="true"/>
              <xsd:element name="Description" type="xsd:string" nillable="true"/>
            </xsd:sequence>
          </xsd:extension>
        </xsd:complexContent>
      </xsd:complexType>
    </xsd:element>
    <xsd:element name="ContractManager" ma:index="25" nillable="true" ma:displayName="Contract Manager" ma:format="Dropdown" ma:list="UserInfo" ma:SharePointGroup="0" ma:internalName="ContractManager">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ddedtoRegister" ma:index="26" nillable="true" ma:displayName="Added to Register" ma:default="0" ma:format="Dropdown" ma:internalName="AddedtoRegister">
      <xsd:simpleType>
        <xsd:restriction base="dms:Boolea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d2f44ebc-52fa-42ed-b333-19f528ce1ac1" ma:termSetId="09814cd3-568e-fe90-9814-8d621ff8fb84" ma:anchorId="fba54fb3-c3e1-fe81-a776-ca4b69148c4d" ma:open="true" ma:isKeyword="false">
      <xsd:complexType>
        <xsd:sequence>
          <xsd:element ref="pc:Terms" minOccurs="0" maxOccurs="1"/>
        </xsd:sequence>
      </xsd:complexType>
    </xsd:element>
    <xsd:element name="Notes" ma:index="30" nillable="true" ma:displayName="Notes" ma:format="Dropdown" ma:internalName="Notes">
      <xsd:simpleType>
        <xsd:restriction base="dms:Note">
          <xsd:maxLength value="255"/>
        </xsd:restriction>
      </xsd:simpleType>
    </xsd:element>
    <xsd:element name="_Flow_SignoffStatus" ma:index="31" nillable="true" ma:displayName="Sign-off status" ma:internalName="Sign_x002d_off_x0020_status">
      <xsd:simpleType>
        <xsd:restriction base="dms:Text"/>
      </xsd:simpleType>
    </xsd:element>
    <xsd:element name="Thumbnail" ma:index="32" nillable="true" ma:displayName="Thumbnail" ma:format="Thumbnail" ma:internalName="Thumbnail">
      <xsd:simpleType>
        <xsd:restriction base="dms:Unknown"/>
      </xsd:simpleType>
    </xsd:element>
    <xsd:element name="NOTES0" ma:index="33" nillable="true" ma:displayName="NOTES" ma:format="Dropdown" ma:internalName="NOTES0">
      <xsd:simpleType>
        <xsd:restriction base="dms:Note">
          <xsd:maxLength value="255"/>
        </xsd:restriction>
      </xsd:simpleType>
    </xsd:element>
    <xsd:element name="MediaServiceObjectDetectorVersions" ma:index="3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5" nillable="true" ma:displayName="MediaServiceSearchProperties" ma:hidden="true" ma:internalName="MediaServiceSearchProperties" ma:readOnly="true">
      <xsd:simpleType>
        <xsd:restriction base="dms:Note"/>
      </xsd:simpleType>
    </xsd:element>
    <xsd:element name="MediaServiceBillingMetadata" ma:index="36" nillable="true" ma:displayName="MediaServiceBillingMetadata" ma:hidden="true" ma:internalName="MediaServiceBillingMetadata" ma:readOnly="true">
      <xsd:simpleType>
        <xsd:restriction base="dms:Note"/>
      </xsd:simpleType>
    </xsd:element>
    <xsd:element name="comments" ma:index="37" nillable="true" ma:displayName="comments" ma:format="Dropdown" ma:internalName="comments">
      <xsd:simpleType>
        <xsd:restriction base="dms:Text">
          <xsd:maxLength value="255"/>
        </xsd:restriction>
      </xsd:simpleType>
    </xsd:element>
    <xsd:element name="NextReviewDate" ma:index="38" nillable="true" ma:displayName="Next Review Date" ma:format="DateOnly" ma:internalName="NextReview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f0cad36-bd87-4fbf-b06d-b79a5c30447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9" nillable="true" ma:displayName="Taxonomy Catch All Column" ma:hidden="true" ma:list="{b99ed263-9279-443c-af87-477d3f63173b}" ma:internalName="TaxCatchAll" ma:showField="CatchAllData" ma:web="1f0cad36-bd87-4fbf-b06d-b79a5c3044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EADCF5-73C2-414E-8657-5F8BBC55165C}">
  <ds:schemaRefs>
    <ds:schemaRef ds:uri="http://schemas.microsoft.com/office/2006/documentManagement/types"/>
    <ds:schemaRef ds:uri="http://purl.org/dc/elements/1.1/"/>
    <ds:schemaRef ds:uri="http://schemas.microsoft.com/office/2006/metadata/properties"/>
    <ds:schemaRef ds:uri="http://www.w3.org/XML/1998/namespace"/>
    <ds:schemaRef ds:uri="http://schemas.openxmlformats.org/package/2006/metadata/core-properties"/>
    <ds:schemaRef ds:uri="http://purl.org/dc/dcmitype/"/>
    <ds:schemaRef ds:uri="237d2798-dfa2-471e-b9ac-fef93ace4503"/>
    <ds:schemaRef ds:uri="http://purl.org/dc/terms/"/>
    <ds:schemaRef ds:uri="http://schemas.microsoft.com/office/infopath/2007/PartnerControls"/>
    <ds:schemaRef ds:uri="938d1d07-4db4-44f1-ad82-32852a56d6b8"/>
    <ds:schemaRef ds:uri="a92e23ff-1db1-4610-8c0f-25182d9a2d6c"/>
    <ds:schemaRef ds:uri="1f0cad36-bd87-4fbf-b06d-b79a5c30447a"/>
  </ds:schemaRefs>
</ds:datastoreItem>
</file>

<file path=customXml/itemProps2.xml><?xml version="1.0" encoding="utf-8"?>
<ds:datastoreItem xmlns:ds="http://schemas.openxmlformats.org/officeDocument/2006/customXml" ds:itemID="{593F1DF9-2F09-4C29-B6A9-C99CDB5F9511}">
  <ds:schemaRefs>
    <ds:schemaRef ds:uri="http://schemas.microsoft.com/sharepoint/v3/contenttype/forms"/>
  </ds:schemaRefs>
</ds:datastoreItem>
</file>

<file path=customXml/itemProps3.xml><?xml version="1.0" encoding="utf-8"?>
<ds:datastoreItem xmlns:ds="http://schemas.openxmlformats.org/officeDocument/2006/customXml" ds:itemID="{C42EA246-2254-4DA5-B6F9-BFF5248B8A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e23ff-1db1-4610-8c0f-25182d9a2d6c"/>
    <ds:schemaRef ds:uri="1f0cad36-bd87-4fbf-b06d-b79a5c3044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57548</TotalTime>
  <Words>7110</Words>
  <Application>Microsoft Office PowerPoint</Application>
  <PresentationFormat>Custom</PresentationFormat>
  <Paragraphs>919</Paragraphs>
  <Slides>50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Konnect</vt:lpstr>
      <vt:lpstr>Konnect Medium Italic</vt:lpstr>
      <vt:lpstr>Arial</vt:lpstr>
      <vt:lpstr>Konnect 1</vt:lpstr>
      <vt:lpstr>Konnect 2</vt:lpstr>
      <vt:lpstr>Konnect Medium</vt:lpstr>
      <vt:lpstr>Calibri</vt:lpstr>
      <vt:lpstr>Konnect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 Mate Guide</dc:title>
  <dc:creator>Nicole Davies</dc:creator>
  <cp:lastModifiedBy>Jay Wane</cp:lastModifiedBy>
  <cp:revision>16</cp:revision>
  <dcterms:created xsi:type="dcterms:W3CDTF">2006-08-16T00:00:00Z</dcterms:created>
  <dcterms:modified xsi:type="dcterms:W3CDTF">2026-07-22T03:04:43Z</dcterms:modified>
  <dc:identifier>DAFKM2agoL8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0x0101007E41F6715D086142BAB393218750BBAC</vt:lpwstr>
  </property>
  <property fmtid="{D5CDD505-2E9C-101B-9397-08002B2CF9AE}" pid="3" name="MSIP_Label_662c061b-daf0-4df1-8ca0-271958fe935b_Enabled">
    <vt:lpwstr>true</vt:lpwstr>
  </property>
  <property fmtid="{D5CDD505-2E9C-101B-9397-08002B2CF9AE}" pid="4" name="MSIP_Label_662c061b-daf0-4df1-8ca0-271958fe935b_SetDate">
    <vt:lpwstr>2026-05-11T02:24:34Z</vt:lpwstr>
  </property>
  <property fmtid="{D5CDD505-2E9C-101B-9397-08002B2CF9AE}" pid="5" name="MSIP_Label_662c061b-daf0-4df1-8ca0-271958fe935b_Method">
    <vt:lpwstr>Standard</vt:lpwstr>
  </property>
  <property fmtid="{D5CDD505-2E9C-101B-9397-08002B2CF9AE}" pid="6" name="MSIP_Label_662c061b-daf0-4df1-8ca0-271958fe935b_Name">
    <vt:lpwstr>Internal</vt:lpwstr>
  </property>
  <property fmtid="{D5CDD505-2E9C-101B-9397-08002B2CF9AE}" pid="7" name="MSIP_Label_662c061b-daf0-4df1-8ca0-271958fe935b_SiteId">
    <vt:lpwstr>7ab0eda7-08b5-40ec-810f-af536c82c364</vt:lpwstr>
  </property>
  <property fmtid="{D5CDD505-2E9C-101B-9397-08002B2CF9AE}" pid="8" name="MSIP_Label_662c061b-daf0-4df1-8ca0-271958fe935b_ActionId">
    <vt:lpwstr>bc06968e-e2b4-4a7a-8d93-6455787a8509</vt:lpwstr>
  </property>
  <property fmtid="{D5CDD505-2E9C-101B-9397-08002B2CF9AE}" pid="9" name="MSIP_Label_662c061b-daf0-4df1-8ca0-271958fe935b_ContentBits">
    <vt:lpwstr>0</vt:lpwstr>
  </property>
  <property fmtid="{D5CDD505-2E9C-101B-9397-08002B2CF9AE}" pid="10" name="MSIP_Label_662c061b-daf0-4df1-8ca0-271958fe935b_Tag">
    <vt:lpwstr>10, 3, 0, 1</vt:lpwstr>
  </property>
  <property fmtid="{D5CDD505-2E9C-101B-9397-08002B2CF9AE}" pid="11" name="MSIP_Label_ce4eee4b-7db5-48a1-b76e-ec4a4cd949d0_Enabled">
    <vt:lpwstr>true</vt:lpwstr>
  </property>
  <property fmtid="{D5CDD505-2E9C-101B-9397-08002B2CF9AE}" pid="12" name="MSIP_Label_ce4eee4b-7db5-48a1-b76e-ec4a4cd949d0_SetDate">
    <vt:lpwstr>2026-07-16T04:38:10Z</vt:lpwstr>
  </property>
  <property fmtid="{D5CDD505-2E9C-101B-9397-08002B2CF9AE}" pid="13" name="MSIP_Label_ce4eee4b-7db5-48a1-b76e-ec4a4cd949d0_Method">
    <vt:lpwstr>Standard</vt:lpwstr>
  </property>
  <property fmtid="{D5CDD505-2E9C-101B-9397-08002B2CF9AE}" pid="14" name="MSIP_Label_ce4eee4b-7db5-48a1-b76e-ec4a4cd949d0_Name">
    <vt:lpwstr>Public</vt:lpwstr>
  </property>
  <property fmtid="{D5CDD505-2E9C-101B-9397-08002B2CF9AE}" pid="15" name="MSIP_Label_ce4eee4b-7db5-48a1-b76e-ec4a4cd949d0_SiteId">
    <vt:lpwstr>4567e807-1893-485c-a454-b4c0f4c968f4</vt:lpwstr>
  </property>
  <property fmtid="{D5CDD505-2E9C-101B-9397-08002B2CF9AE}" pid="16" name="MSIP_Label_ce4eee4b-7db5-48a1-b76e-ec4a4cd949d0_ActionId">
    <vt:lpwstr>ca64d2ad-44ed-46ab-a172-1b737f926800</vt:lpwstr>
  </property>
  <property fmtid="{D5CDD505-2E9C-101B-9397-08002B2CF9AE}" pid="17" name="MSIP_Label_ce4eee4b-7db5-48a1-b76e-ec4a4cd949d0_ContentBits">
    <vt:lpwstr>0</vt:lpwstr>
  </property>
  <property fmtid="{D5CDD505-2E9C-101B-9397-08002B2CF9AE}" pid="18" name="MSIP_Label_ce4eee4b-7db5-48a1-b76e-ec4a4cd949d0_Tag">
    <vt:lpwstr>10, 3, 0, 1</vt:lpwstr>
  </property>
  <property fmtid="{D5CDD505-2E9C-101B-9397-08002B2CF9AE}" pid="19" name="MediaServiceImageTags">
    <vt:lpwstr/>
  </property>
</Properties>
</file>